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Proxima Nova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  <p:embeddedFont>
      <p:font typeface="Helvetica Neue"/>
      <p:regular r:id="rId28"/>
      <p:bold r:id="rId29"/>
      <p:italic r:id="rId30"/>
      <p:boldItalic r:id="rId31"/>
    </p:embeddedFont>
    <p:embeddedFont>
      <p:font typeface="Helvetica Neue Light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6" roundtripDataSignature="AMtx7mjTAhUQ5mzCCq3ukB7czEo7ms+A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regular.fntdata"/><Relationship Id="rId22" Type="http://schemas.openxmlformats.org/officeDocument/2006/relationships/font" Target="fonts/ProximaNova-italic.fntdata"/><Relationship Id="rId21" Type="http://schemas.openxmlformats.org/officeDocument/2006/relationships/font" Target="fonts/ProximaNova-bold.fntdata"/><Relationship Id="rId24" Type="http://schemas.openxmlformats.org/officeDocument/2006/relationships/font" Target="fonts/Lato-regular.fntdata"/><Relationship Id="rId23" Type="http://schemas.openxmlformats.org/officeDocument/2006/relationships/font" Target="fonts/ProximaNova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HelveticaNeue-regular.fntdata"/><Relationship Id="rId27" Type="http://schemas.openxmlformats.org/officeDocument/2006/relationships/font" Target="fonts/La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HelveticaNeue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HelveticaNeue-boldItalic.fntdata"/><Relationship Id="rId30" Type="http://schemas.openxmlformats.org/officeDocument/2006/relationships/font" Target="fonts/HelveticaNeue-italic.fntdata"/><Relationship Id="rId11" Type="http://schemas.openxmlformats.org/officeDocument/2006/relationships/slide" Target="slides/slide7.xml"/><Relationship Id="rId33" Type="http://schemas.openxmlformats.org/officeDocument/2006/relationships/font" Target="fonts/HelveticaNeueLight-bold.fntdata"/><Relationship Id="rId10" Type="http://schemas.openxmlformats.org/officeDocument/2006/relationships/slide" Target="slides/slide6.xml"/><Relationship Id="rId32" Type="http://schemas.openxmlformats.org/officeDocument/2006/relationships/font" Target="fonts/HelveticaNeueLight-regular.fntdata"/><Relationship Id="rId13" Type="http://schemas.openxmlformats.org/officeDocument/2006/relationships/slide" Target="slides/slide9.xml"/><Relationship Id="rId35" Type="http://schemas.openxmlformats.org/officeDocument/2006/relationships/font" Target="fonts/HelveticaNeueLight-boldItalic.fntdata"/><Relationship Id="rId12" Type="http://schemas.openxmlformats.org/officeDocument/2006/relationships/slide" Target="slides/slide8.xml"/><Relationship Id="rId34" Type="http://schemas.openxmlformats.org/officeDocument/2006/relationships/font" Target="fonts/HelveticaNeueLight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customschemas.google.com/relationships/presentationmetadata" Target="meta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4d6e40a7d2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4d6e40a7d2_0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4d6e40a7d2_0_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4d6e40a7d2_0_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4d6e40a7d2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4d6e40a7d2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4d6e40a7d2_0_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24d6e40a7d2_0_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4d6e40a7d2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4d6e40a7d2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4d6e40a7d2_0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4d6e40a7d2_0_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4d6e40a7d2_0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4d6e40a7d2_0_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 type="title">
  <p:cSld name="TITLE">
    <p:bg>
      <p:bgPr>
        <a:solidFill>
          <a:srgbClr val="202729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oogle Shape;11;p10"/>
          <p:cNvCxnSpPr/>
          <p:nvPr/>
        </p:nvCxnSpPr>
        <p:spPr>
          <a:xfrm>
            <a:off x="0" y="2998149"/>
            <a:ext cx="9144000" cy="1"/>
          </a:xfrm>
          <a:prstGeom prst="straightConnector1">
            <a:avLst/>
          </a:prstGeom>
          <a:noFill/>
          <a:ln cap="flat" cmpd="sng" w="19050">
            <a:solidFill>
              <a:srgbClr val="63D29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10"/>
          <p:cNvSpPr txBox="1"/>
          <p:nvPr>
            <p:ph type="title"/>
          </p:nvPr>
        </p:nvSpPr>
        <p:spPr>
          <a:xfrm>
            <a:off x="510449" y="1257300"/>
            <a:ext cx="8123102" cy="15885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roxima Nova"/>
              <a:buNone/>
              <a:defRPr sz="4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9pPr>
          </a:lstStyle>
          <a:p/>
        </p:txBody>
      </p:sp>
      <p:sp>
        <p:nvSpPr>
          <p:cNvPr id="13" name="Google Shape;13;p10"/>
          <p:cNvSpPr txBox="1"/>
          <p:nvPr>
            <p:ph idx="1" type="body"/>
          </p:nvPr>
        </p:nvSpPr>
        <p:spPr>
          <a:xfrm>
            <a:off x="510449" y="3182312"/>
            <a:ext cx="8123102" cy="6300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None/>
              <a:defRPr sz="2400">
                <a:solidFill>
                  <a:srgbClr val="FFFFFF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" name="Google Shape;14;p10"/>
          <p:cNvSpPr txBox="1"/>
          <p:nvPr>
            <p:ph idx="12" type="sldNum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None/>
              <a:defRPr>
                <a:solidFill>
                  <a:srgbClr val="FFFFFF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None/>
              <a:defRPr>
                <a:solidFill>
                  <a:srgbClr val="FFFFFF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None/>
              <a:defRPr>
                <a:solidFill>
                  <a:srgbClr val="FFFFFF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None/>
              <a:defRPr>
                <a:solidFill>
                  <a:srgbClr val="FFFFFF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None/>
              <a:defRPr>
                <a:solidFill>
                  <a:srgbClr val="FFFFFF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None/>
              <a:defRPr>
                <a:solidFill>
                  <a:srgbClr val="FFFFFF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None/>
              <a:defRPr>
                <a:solidFill>
                  <a:srgbClr val="FFFFFF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None/>
              <a:defRPr>
                <a:solidFill>
                  <a:srgbClr val="FFFFFF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202729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_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9"/>
          <p:cNvSpPr txBox="1"/>
          <p:nvPr>
            <p:ph hasCustomPrompt="1" type="title"/>
          </p:nvPr>
        </p:nvSpPr>
        <p:spPr>
          <a:xfrm>
            <a:off x="311699" y="991475"/>
            <a:ext cx="8520602" cy="1917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4000"/>
              <a:buFont typeface="Proxima Nova"/>
              <a:buNone/>
              <a:defRPr b="1" sz="140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50" name="Google Shape;50;p19"/>
          <p:cNvSpPr txBox="1"/>
          <p:nvPr>
            <p:ph idx="1" type="body"/>
          </p:nvPr>
        </p:nvSpPr>
        <p:spPr>
          <a:xfrm>
            <a:off x="311699" y="3071299"/>
            <a:ext cx="8520602" cy="9018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1" name="Google Shape;51;p19"/>
          <p:cNvSpPr txBox="1"/>
          <p:nvPr>
            <p:ph idx="12" type="sldNum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0"/>
          <p:cNvSpPr txBox="1"/>
          <p:nvPr>
            <p:ph idx="12" type="sldNum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9pPr>
          </a:lstStyle>
          <a:p/>
        </p:txBody>
      </p:sp>
      <p:sp>
        <p:nvSpPr>
          <p:cNvPr id="17" name="Google Shape;17;p11"/>
          <p:cNvSpPr txBox="1"/>
          <p:nvPr>
            <p:ph idx="1" type="body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" name="Google Shape;18;p11"/>
          <p:cNvSpPr txBox="1"/>
          <p:nvPr>
            <p:ph idx="12" type="sldNum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" showMasterSp="0" type="secHead">
  <p:cSld name="SECTION_HEADER">
    <p:bg>
      <p:bgPr>
        <a:solidFill>
          <a:srgbClr val="202729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12"/>
          <p:cNvCxnSpPr/>
          <p:nvPr/>
        </p:nvCxnSpPr>
        <p:spPr>
          <a:xfrm>
            <a:off x="0" y="2998149"/>
            <a:ext cx="9144000" cy="1"/>
          </a:xfrm>
          <a:prstGeom prst="straightConnector1">
            <a:avLst/>
          </a:prstGeom>
          <a:noFill/>
          <a:ln cap="flat" cmpd="sng" w="19050">
            <a:solidFill>
              <a:srgbClr val="63D29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" name="Google Shape;21;p12"/>
          <p:cNvSpPr txBox="1"/>
          <p:nvPr>
            <p:ph type="title"/>
          </p:nvPr>
        </p:nvSpPr>
        <p:spPr>
          <a:xfrm>
            <a:off x="510449" y="2057400"/>
            <a:ext cx="8123102" cy="77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roxima Nova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9pPr>
          </a:lstStyle>
          <a:p/>
        </p:txBody>
      </p:sp>
      <p:sp>
        <p:nvSpPr>
          <p:cNvPr id="22" name="Google Shape;22;p12"/>
          <p:cNvSpPr txBox="1"/>
          <p:nvPr>
            <p:ph idx="12" type="sldNum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None/>
              <a:defRPr>
                <a:solidFill>
                  <a:srgbClr val="FFFFFF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None/>
              <a:defRPr>
                <a:solidFill>
                  <a:srgbClr val="FFFFFF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None/>
              <a:defRPr>
                <a:solidFill>
                  <a:srgbClr val="FFFFFF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None/>
              <a:defRPr>
                <a:solidFill>
                  <a:srgbClr val="FFFFFF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None/>
              <a:defRPr>
                <a:solidFill>
                  <a:srgbClr val="FFFFFF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None/>
              <a:defRPr>
                <a:solidFill>
                  <a:srgbClr val="FFFFFF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None/>
              <a:defRPr>
                <a:solidFill>
                  <a:srgbClr val="FFFFFF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None/>
              <a:defRPr>
                <a:solidFill>
                  <a:srgbClr val="FFFFFF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202729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TWO_COLUMNS" showMasterSp="0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" type="body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2" type="body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idx="12" type="sldNum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" showMasterSp="0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9pPr>
          </a:lstStyle>
          <a:p/>
        </p:txBody>
      </p:sp>
      <p:sp>
        <p:nvSpPr>
          <p:cNvPr id="30" name="Google Shape;30;p14"/>
          <p:cNvSpPr txBox="1"/>
          <p:nvPr>
            <p:ph idx="12" type="sldNum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_COLUMN_TEXT" showMasterSp="0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5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2400"/>
              <a:buFont typeface="Proxima Nova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1" type="body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4" name="Google Shape;34;p15"/>
          <p:cNvSpPr txBox="1"/>
          <p:nvPr>
            <p:ph idx="12" type="sldNum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_POINT" showMasterSp="0">
  <p:cSld name="MAIN_POINT">
    <p:bg>
      <p:bgPr>
        <a:solidFill>
          <a:srgbClr val="63D297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6"/>
          <p:cNvSpPr txBox="1"/>
          <p:nvPr>
            <p:ph type="title"/>
          </p:nvPr>
        </p:nvSpPr>
        <p:spPr>
          <a:xfrm>
            <a:off x="490250" y="526349"/>
            <a:ext cx="5797501" cy="4090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4800"/>
              <a:buFont typeface="Proxima Nova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9pPr>
          </a:lstStyle>
          <a:p/>
        </p:txBody>
      </p:sp>
      <p:sp>
        <p:nvSpPr>
          <p:cNvPr id="37" name="Google Shape;37;p16"/>
          <p:cNvSpPr txBox="1"/>
          <p:nvPr>
            <p:ph idx="12" type="sldNum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" showMasterSp="0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7"/>
          <p:cNvSpPr/>
          <p:nvPr/>
        </p:nvSpPr>
        <p:spPr>
          <a:xfrm>
            <a:off x="4572000" y="74"/>
            <a:ext cx="4572000" cy="5143501"/>
          </a:xfrm>
          <a:prstGeom prst="rect">
            <a:avLst/>
          </a:prstGeom>
          <a:solidFill>
            <a:srgbClr val="202729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" name="Google Shape;40;p17"/>
          <p:cNvCxnSpPr/>
          <p:nvPr/>
        </p:nvCxnSpPr>
        <p:spPr>
          <a:xfrm>
            <a:off x="5029675" y="4495500"/>
            <a:ext cx="468301" cy="1"/>
          </a:xfrm>
          <a:prstGeom prst="straightConnector1">
            <a:avLst/>
          </a:prstGeom>
          <a:noFill/>
          <a:ln cap="flat" cmpd="sng" w="19050">
            <a:solidFill>
              <a:srgbClr val="63D29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17"/>
          <p:cNvSpPr txBox="1"/>
          <p:nvPr>
            <p:ph type="title"/>
          </p:nvPr>
        </p:nvSpPr>
        <p:spPr>
          <a:xfrm>
            <a:off x="265500" y="1205825"/>
            <a:ext cx="4045200" cy="15096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4200"/>
              <a:buFont typeface="Proxima Nova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" type="body"/>
          </p:nvPr>
        </p:nvSpPr>
        <p:spPr>
          <a:xfrm>
            <a:off x="265500" y="2769000"/>
            <a:ext cx="4045200" cy="13455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Proxima Nova"/>
              <a:buNone/>
              <a:defRPr sz="21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Proxima Nova"/>
              <a:buNone/>
              <a:defRPr sz="21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Proxima Nova"/>
              <a:buNone/>
              <a:defRPr sz="21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Proxima Nova"/>
              <a:buNone/>
              <a:defRPr sz="21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Proxima Nova"/>
              <a:buNone/>
              <a:defRPr sz="21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3" name="Google Shape;43;p17"/>
          <p:cNvSpPr txBox="1"/>
          <p:nvPr>
            <p:ph idx="2" type="body"/>
          </p:nvPr>
        </p:nvSpPr>
        <p:spPr>
          <a:xfrm>
            <a:off x="4939500" y="724199"/>
            <a:ext cx="3837000" cy="3695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4" name="Google Shape;44;p17"/>
          <p:cNvSpPr txBox="1"/>
          <p:nvPr>
            <p:ph idx="12" type="sldNum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None/>
              <a:defRPr>
                <a:solidFill>
                  <a:srgbClr val="FFFFFF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None/>
              <a:defRPr>
                <a:solidFill>
                  <a:srgbClr val="FFFFFF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None/>
              <a:defRPr>
                <a:solidFill>
                  <a:srgbClr val="FFFFFF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None/>
              <a:defRPr>
                <a:solidFill>
                  <a:srgbClr val="FFFFFF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None/>
              <a:defRPr>
                <a:solidFill>
                  <a:srgbClr val="FFFFFF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None/>
              <a:defRPr>
                <a:solidFill>
                  <a:srgbClr val="FFFFFF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None/>
              <a:defRPr>
                <a:solidFill>
                  <a:srgbClr val="FFFFFF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None/>
              <a:defRPr>
                <a:solidFill>
                  <a:srgbClr val="FFFFFF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202729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_ONLY" showMasterSp="0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/>
          <p:nvPr>
            <p:ph idx="1" type="body"/>
          </p:nvPr>
        </p:nvSpPr>
        <p:spPr>
          <a:xfrm>
            <a:off x="311699" y="4236825"/>
            <a:ext cx="5998802" cy="598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Proxima Nova"/>
              <a:buNone/>
              <a:defRPr sz="2100"/>
            </a:lvl1pPr>
          </a:lstStyle>
          <a:p/>
        </p:txBody>
      </p:sp>
      <p:sp>
        <p:nvSpPr>
          <p:cNvPr id="47" name="Google Shape;47;p18"/>
          <p:cNvSpPr txBox="1"/>
          <p:nvPr>
            <p:ph idx="12" type="sldNum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sz="10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/>
          <p:nvPr/>
        </p:nvSpPr>
        <p:spPr>
          <a:xfrm>
            <a:off x="0" y="5045700"/>
            <a:ext cx="9144000" cy="97801"/>
          </a:xfrm>
          <a:prstGeom prst="rect">
            <a:avLst/>
          </a:prstGeom>
          <a:solidFill>
            <a:srgbClr val="63D297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9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" type="body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b="0" i="0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○"/>
              <a:defRPr b="0" i="0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■"/>
              <a:defRPr b="0" i="0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b="0" i="0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○"/>
              <a:defRPr b="0" i="0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■"/>
              <a:defRPr b="0" i="0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b="0" i="0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○"/>
              <a:defRPr b="0" i="0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■"/>
              <a:defRPr b="0" i="0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" name="Google Shape;9;p9"/>
          <p:cNvSpPr txBox="1"/>
          <p:nvPr>
            <p:ph idx="12" type="sldNum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b="0" i="0" sz="1000" u="none" cap="none" strike="noStrike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b="0" i="0" sz="1000" u="none" cap="none" strike="noStrike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b="0" i="0" sz="1000" u="none" cap="none" strike="noStrike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b="0" i="0" sz="1000" u="none" cap="none" strike="noStrike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b="0" i="0" sz="1000" u="none" cap="none" strike="noStrike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b="0" i="0" sz="1000" u="none" cap="none" strike="noStrike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b="0" i="0" sz="1000" u="none" cap="none" strike="noStrike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b="0" i="0" sz="1000" u="none" cap="none" strike="noStrike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000"/>
              <a:buFont typeface="Proxima Nova"/>
              <a:buNone/>
              <a:defRPr b="0" i="0" sz="1000" u="none" cap="none" strike="noStrike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brainhack-school2023/bouchard_project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11.png"/><Relationship Id="rId8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Relationship Id="rId4" Type="http://schemas.openxmlformats.org/officeDocument/2006/relationships/image" Target="../media/image12.png"/><Relationship Id="rId5" Type="http://schemas.openxmlformats.org/officeDocument/2006/relationships/image" Target="../media/image4.png"/><Relationship Id="rId6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gif"/><Relationship Id="rId4" Type="http://schemas.openxmlformats.org/officeDocument/2006/relationships/image" Target="../media/image18.gif"/><Relationship Id="rId5" Type="http://schemas.openxmlformats.org/officeDocument/2006/relationships/image" Target="../media/image1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gif"/><Relationship Id="rId4" Type="http://schemas.openxmlformats.org/officeDocument/2006/relationships/image" Target="../media/image21.gif"/><Relationship Id="rId5" Type="http://schemas.openxmlformats.org/officeDocument/2006/relationships/image" Target="../media/image2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"/>
          <p:cNvSpPr txBox="1"/>
          <p:nvPr>
            <p:ph idx="4294967295" type="ctrTitle"/>
          </p:nvPr>
        </p:nvSpPr>
        <p:spPr>
          <a:xfrm>
            <a:off x="729625" y="1273050"/>
            <a:ext cx="7688099" cy="16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19"/>
              <a:buFont typeface="Proxima Nova"/>
              <a:buNone/>
            </a:pPr>
            <a:r>
              <a:rPr b="0" i="0" lang="en-US" sz="4319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Spinal Cord Segmentation Generalizable Across Datasets</a:t>
            </a:r>
            <a:endParaRPr/>
          </a:p>
        </p:txBody>
      </p:sp>
      <p:sp>
        <p:nvSpPr>
          <p:cNvPr id="59" name="Google Shape;59;p1"/>
          <p:cNvSpPr txBox="1"/>
          <p:nvPr>
            <p:ph idx="4294967295" type="subTitle"/>
          </p:nvPr>
        </p:nvSpPr>
        <p:spPr>
          <a:xfrm>
            <a:off x="729627" y="3111637"/>
            <a:ext cx="7688099" cy="5412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92"/>
              <a:buFont typeface="Proxima Nova"/>
              <a:buNone/>
            </a:pPr>
            <a:r>
              <a:rPr b="0" i="0" lang="en-US" sz="1992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Louis-François Bouchard - PhD Student at Polytechnique Montréal</a:t>
            </a:r>
            <a:endParaRPr/>
          </a:p>
        </p:txBody>
      </p:sp>
      <p:pic>
        <p:nvPicPr>
          <p:cNvPr descr="Google Shape;61;p13" id="60" name="Google Shape;6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884" y="3750423"/>
            <a:ext cx="3200675" cy="12812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61" name="Google Shape;6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40271" y="3994115"/>
            <a:ext cx="1669776" cy="927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4d6e40a7d2_0_22"/>
          <p:cNvSpPr txBox="1"/>
          <p:nvPr>
            <p:ph type="title"/>
          </p:nvPr>
        </p:nvSpPr>
        <p:spPr>
          <a:xfrm>
            <a:off x="311699" y="60750"/>
            <a:ext cx="8520600" cy="5727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 on Rohan’s </a:t>
            </a:r>
            <a:r>
              <a:rPr lang="en-US"/>
              <a:t>EPI-GRE fMRI dataset</a:t>
            </a:r>
            <a:endParaRPr/>
          </a:p>
        </p:txBody>
      </p:sp>
      <p:pic>
        <p:nvPicPr>
          <p:cNvPr id="214" name="Google Shape;214;g24d6e40a7d2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6150" y="710288"/>
            <a:ext cx="5676900" cy="4333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" name="Google Shape;215;g24d6e40a7d2_0_22"/>
          <p:cNvCxnSpPr/>
          <p:nvPr/>
        </p:nvCxnSpPr>
        <p:spPr>
          <a:xfrm flipH="1">
            <a:off x="4935125" y="1359775"/>
            <a:ext cx="3182700" cy="99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16" name="Google Shape;216;g24d6e40a7d2_0_22"/>
          <p:cNvCxnSpPr/>
          <p:nvPr/>
        </p:nvCxnSpPr>
        <p:spPr>
          <a:xfrm rot="10800000">
            <a:off x="8533600" y="1021300"/>
            <a:ext cx="33900" cy="3479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" name="Google Shape;217;g24d6e40a7d2_0_22"/>
          <p:cNvSpPr txBox="1"/>
          <p:nvPr>
            <p:ph type="title"/>
          </p:nvPr>
        </p:nvSpPr>
        <p:spPr>
          <a:xfrm rot="-5400000">
            <a:off x="2182925" y="1121850"/>
            <a:ext cx="1549500" cy="572700"/>
          </a:xfrm>
          <a:prstGeom prst="rect">
            <a:avLst/>
          </a:prstGeom>
        </p:spPr>
        <p:txBody>
          <a:bodyPr anchorCtr="0" anchor="ctr" bIns="91400" lIns="91400" spcFirstLastPara="1" rIns="91400" wrap="square" tIns="914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920"/>
              <a:t>(over all test subjects)</a:t>
            </a:r>
            <a:endParaRPr sz="920"/>
          </a:p>
        </p:txBody>
      </p:sp>
      <p:pic>
        <p:nvPicPr>
          <p:cNvPr id="218" name="Google Shape;218;g24d6e40a7d2_0_22"/>
          <p:cNvPicPr preferRelativeResize="0"/>
          <p:nvPr/>
        </p:nvPicPr>
        <p:blipFill rotWithShape="1">
          <a:blip r:embed="rId4">
            <a:alphaModFix/>
          </a:blip>
          <a:srcRect b="0" l="248" r="248" t="0"/>
          <a:stretch/>
        </p:blipFill>
        <p:spPr>
          <a:xfrm>
            <a:off x="311700" y="1250350"/>
            <a:ext cx="1912374" cy="19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24d6e40a7d2_0_22"/>
          <p:cNvSpPr txBox="1"/>
          <p:nvPr>
            <p:ph type="title"/>
          </p:nvPr>
        </p:nvSpPr>
        <p:spPr>
          <a:xfrm>
            <a:off x="581950" y="914375"/>
            <a:ext cx="5528100" cy="5727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320"/>
              <a:t>EPI-GRE</a:t>
            </a:r>
            <a:r>
              <a:rPr lang="en-US" sz="1320"/>
              <a:t> contrast</a:t>
            </a:r>
            <a:endParaRPr sz="1320"/>
          </a:p>
        </p:txBody>
      </p:sp>
      <p:sp>
        <p:nvSpPr>
          <p:cNvPr id="220" name="Google Shape;220;g24d6e40a7d2_0_22"/>
          <p:cNvSpPr/>
          <p:nvPr/>
        </p:nvSpPr>
        <p:spPr>
          <a:xfrm>
            <a:off x="7377000" y="1131000"/>
            <a:ext cx="1038900" cy="36909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4d6e40a7d2_0_27"/>
          <p:cNvSpPr txBox="1"/>
          <p:nvPr>
            <p:ph type="title"/>
          </p:nvPr>
        </p:nvSpPr>
        <p:spPr>
          <a:xfrm>
            <a:off x="311686" y="0"/>
            <a:ext cx="8520600" cy="5727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Comparing the aggregated-dataset model against specific models on their respective test sets</a:t>
            </a:r>
            <a:endParaRPr/>
          </a:p>
        </p:txBody>
      </p:sp>
      <p:pic>
        <p:nvPicPr>
          <p:cNvPr id="226" name="Google Shape;226;g24d6e40a7d2_0_27"/>
          <p:cNvPicPr preferRelativeResize="0"/>
          <p:nvPr/>
        </p:nvPicPr>
        <p:blipFill rotWithShape="1">
          <a:blip r:embed="rId3">
            <a:alphaModFix/>
          </a:blip>
          <a:srcRect b="5676" l="0" r="0" t="6038"/>
          <a:stretch/>
        </p:blipFill>
        <p:spPr>
          <a:xfrm>
            <a:off x="1047750" y="919850"/>
            <a:ext cx="7048500" cy="382595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24d6e40a7d2_0_27"/>
          <p:cNvSpPr txBox="1"/>
          <p:nvPr>
            <p:ph type="title"/>
          </p:nvPr>
        </p:nvSpPr>
        <p:spPr>
          <a:xfrm>
            <a:off x="3137275" y="4661350"/>
            <a:ext cx="1432800" cy="4476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Dataset 2,</a:t>
            </a:r>
            <a:r>
              <a:rPr lang="en-US" sz="1000">
                <a:solidFill>
                  <a:srgbClr val="C2C200"/>
                </a:solidFill>
              </a:rPr>
              <a:t> model 2</a:t>
            </a:r>
            <a:endParaRPr sz="1000">
              <a:solidFill>
                <a:srgbClr val="C2C2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vs.</a:t>
            </a:r>
            <a:r>
              <a:rPr lang="en-US" sz="1000">
                <a:solidFill>
                  <a:srgbClr val="C2C200"/>
                </a:solidFill>
              </a:rPr>
              <a:t> </a:t>
            </a:r>
            <a:r>
              <a:rPr lang="en-US" sz="1000">
                <a:solidFill>
                  <a:srgbClr val="FF00FF"/>
                </a:solidFill>
              </a:rPr>
              <a:t>Aggregated Model</a:t>
            </a:r>
            <a:endParaRPr sz="1000">
              <a:solidFill>
                <a:srgbClr val="FF00FF"/>
              </a:solidFill>
            </a:endParaRPr>
          </a:p>
        </p:txBody>
      </p:sp>
      <p:sp>
        <p:nvSpPr>
          <p:cNvPr id="228" name="Google Shape;228;g24d6e40a7d2_0_27"/>
          <p:cNvSpPr txBox="1"/>
          <p:nvPr>
            <p:ph type="title"/>
          </p:nvPr>
        </p:nvSpPr>
        <p:spPr>
          <a:xfrm>
            <a:off x="4570075" y="4661350"/>
            <a:ext cx="1432800" cy="4476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Dataset 3,</a:t>
            </a:r>
            <a:r>
              <a:rPr lang="en-US" sz="1000">
                <a:solidFill>
                  <a:srgbClr val="C2C200"/>
                </a:solidFill>
              </a:rPr>
              <a:t> model 3</a:t>
            </a:r>
            <a:endParaRPr sz="1000">
              <a:solidFill>
                <a:srgbClr val="C2C2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vs.</a:t>
            </a:r>
            <a:r>
              <a:rPr lang="en-US" sz="1000">
                <a:solidFill>
                  <a:srgbClr val="C2C200"/>
                </a:solidFill>
              </a:rPr>
              <a:t> </a:t>
            </a:r>
            <a:r>
              <a:rPr lang="en-US" sz="1000">
                <a:solidFill>
                  <a:srgbClr val="FF00FF"/>
                </a:solidFill>
              </a:rPr>
              <a:t>Aggregated Model</a:t>
            </a:r>
            <a:endParaRPr sz="1000">
              <a:solidFill>
                <a:srgbClr val="FF00FF"/>
              </a:solidFill>
            </a:endParaRPr>
          </a:p>
        </p:txBody>
      </p:sp>
      <p:sp>
        <p:nvSpPr>
          <p:cNvPr id="229" name="Google Shape;229;g24d6e40a7d2_0_27"/>
          <p:cNvSpPr txBox="1"/>
          <p:nvPr>
            <p:ph type="title"/>
          </p:nvPr>
        </p:nvSpPr>
        <p:spPr>
          <a:xfrm>
            <a:off x="6002875" y="4661350"/>
            <a:ext cx="1432800" cy="4476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Dataset 4,</a:t>
            </a:r>
            <a:r>
              <a:rPr lang="en-US" sz="1000">
                <a:solidFill>
                  <a:srgbClr val="C2C200"/>
                </a:solidFill>
              </a:rPr>
              <a:t> model 4</a:t>
            </a:r>
            <a:endParaRPr sz="1000">
              <a:solidFill>
                <a:srgbClr val="C2C2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vs.</a:t>
            </a:r>
            <a:r>
              <a:rPr lang="en-US" sz="1000">
                <a:solidFill>
                  <a:srgbClr val="C2C200"/>
                </a:solidFill>
              </a:rPr>
              <a:t> </a:t>
            </a:r>
            <a:r>
              <a:rPr lang="en-US" sz="1000">
                <a:solidFill>
                  <a:srgbClr val="FF00FF"/>
                </a:solidFill>
              </a:rPr>
              <a:t>Aggregated Model</a:t>
            </a:r>
            <a:endParaRPr sz="1000">
              <a:solidFill>
                <a:srgbClr val="FF00FF"/>
              </a:solidFill>
            </a:endParaRPr>
          </a:p>
        </p:txBody>
      </p:sp>
      <p:sp>
        <p:nvSpPr>
          <p:cNvPr id="230" name="Google Shape;230;g24d6e40a7d2_0_27"/>
          <p:cNvSpPr txBox="1"/>
          <p:nvPr>
            <p:ph type="title"/>
          </p:nvPr>
        </p:nvSpPr>
        <p:spPr>
          <a:xfrm>
            <a:off x="1704475" y="4661350"/>
            <a:ext cx="1432800" cy="4476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Dataset 1,</a:t>
            </a:r>
            <a:r>
              <a:rPr lang="en-US" sz="1000">
                <a:solidFill>
                  <a:srgbClr val="C2C200"/>
                </a:solidFill>
              </a:rPr>
              <a:t> model 1</a:t>
            </a:r>
            <a:endParaRPr sz="1000">
              <a:solidFill>
                <a:srgbClr val="C2C2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vs.</a:t>
            </a:r>
            <a:r>
              <a:rPr lang="en-US" sz="1000">
                <a:solidFill>
                  <a:srgbClr val="C2C200"/>
                </a:solidFill>
              </a:rPr>
              <a:t> </a:t>
            </a:r>
            <a:r>
              <a:rPr lang="en-US" sz="1000">
                <a:solidFill>
                  <a:srgbClr val="FF00FF"/>
                </a:solidFill>
              </a:rPr>
              <a:t>Aggregated Model</a:t>
            </a:r>
            <a:endParaRPr sz="1000">
              <a:solidFill>
                <a:srgbClr val="FF00FF"/>
              </a:solidFill>
            </a:endParaRPr>
          </a:p>
        </p:txBody>
      </p:sp>
      <p:cxnSp>
        <p:nvCxnSpPr>
          <p:cNvPr id="231" name="Google Shape;231;g24d6e40a7d2_0_27"/>
          <p:cNvCxnSpPr/>
          <p:nvPr/>
        </p:nvCxnSpPr>
        <p:spPr>
          <a:xfrm rot="10800000">
            <a:off x="7351525" y="962150"/>
            <a:ext cx="33900" cy="3479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2" name="Google Shape;232;g24d6e40a7d2_0_27"/>
          <p:cNvSpPr txBox="1"/>
          <p:nvPr>
            <p:ph type="title"/>
          </p:nvPr>
        </p:nvSpPr>
        <p:spPr>
          <a:xfrm rot="-5400000">
            <a:off x="890725" y="1018850"/>
            <a:ext cx="1549500" cy="572700"/>
          </a:xfrm>
          <a:prstGeom prst="rect">
            <a:avLst/>
          </a:prstGeom>
        </p:spPr>
        <p:txBody>
          <a:bodyPr anchorCtr="0" anchor="ctr" bIns="91400" lIns="91400" spcFirstLastPara="1" rIns="91400" wrap="square" tIns="914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920"/>
              <a:t>(over all test subjects)</a:t>
            </a:r>
            <a:endParaRPr sz="92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4d6e40a7d2_0_12"/>
          <p:cNvSpPr txBox="1"/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Limitations…</a:t>
            </a:r>
            <a:endParaRPr/>
          </a:p>
        </p:txBody>
      </p:sp>
      <p:sp>
        <p:nvSpPr>
          <p:cNvPr id="238" name="Google Shape;238;g24d6e40a7d2_0_12"/>
          <p:cNvSpPr txBox="1"/>
          <p:nvPr>
            <p:ph idx="1" type="body"/>
          </p:nvPr>
        </p:nvSpPr>
        <p:spPr>
          <a:xfrm>
            <a:off x="94949" y="1017725"/>
            <a:ext cx="8520600" cy="34164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Smaller datasets vs. larger datasets.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Not much contrast diversity.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Time constraint of the project.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400"/>
              <a:t>No cross-validation, minimal visual analysis of the results</a:t>
            </a:r>
            <a:endParaRPr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4d6e40a7d2_0_84"/>
          <p:cNvSpPr txBox="1"/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2500"/>
              <a:buFont typeface="Proxima Nova"/>
              <a:buNone/>
            </a:pPr>
            <a:r>
              <a:rPr lang="en-US" sz="2500"/>
              <a:t>Deliverables</a:t>
            </a:r>
            <a:endParaRPr/>
          </a:p>
        </p:txBody>
      </p:sp>
      <p:sp>
        <p:nvSpPr>
          <p:cNvPr id="244" name="Google Shape;244;g24d6e40a7d2_0_84"/>
          <p:cNvSpPr txBox="1"/>
          <p:nvPr>
            <p:ph idx="1" type="body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-130341" lvl="0" marL="130341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Helvetica Neue"/>
              <a:buChar char="•"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lang="en-US" sz="1300"/>
              <a:t> </a:t>
            </a: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Github repository</a:t>
            </a:r>
            <a:r>
              <a:rPr lang="en-US" sz="1300"/>
              <a:t> with codes and scripts to reproduce training and testing. 🚧</a:t>
            </a:r>
            <a:endParaRPr/>
          </a:p>
          <a:p>
            <a:pPr indent="-130341" lvl="0" marL="130341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Helvetica Neue"/>
              <a:buChar char="•"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lang="en-US" sz="1300"/>
              <a:t> </a:t>
            </a: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jupyter notebook</a:t>
            </a:r>
            <a:r>
              <a:rPr lang="en-US" sz="1300"/>
              <a:t> of the analysis codes and visualisations for comparing the results. </a:t>
            </a:r>
            <a:r>
              <a:rPr lang="en-US" sz="17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✅</a:t>
            </a:r>
            <a:endParaRPr/>
          </a:p>
          <a:p>
            <a:pPr indent="-130341" lvl="0" marL="130341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Helvetica Neue"/>
              <a:buChar char="•"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Documentation</a:t>
            </a:r>
            <a:r>
              <a:rPr lang="en-US" sz="1300"/>
              <a:t>. 🚧</a:t>
            </a:r>
            <a:endParaRPr/>
          </a:p>
          <a:p>
            <a:pPr indent="-130341" lvl="0" marL="130341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Helvetica Neue"/>
              <a:buChar char="•"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Model checkpoints</a:t>
            </a:r>
            <a:r>
              <a:rPr lang="en-US" sz="1300"/>
              <a:t> for the nnUnet models trained on all 4 datasets. </a:t>
            </a:r>
            <a:r>
              <a:rPr lang="en-US" sz="17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✅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7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2500"/>
              <a:buFont typeface="Proxima Nova"/>
              <a:buNone/>
            </a:pPr>
            <a:r>
              <a:rPr lang="en-US" sz="2500"/>
              <a:t>Future steps</a:t>
            </a:r>
            <a:endParaRPr/>
          </a:p>
        </p:txBody>
      </p:sp>
      <p:sp>
        <p:nvSpPr>
          <p:cNvPr id="250" name="Google Shape;250;p7"/>
          <p:cNvSpPr txBox="1"/>
          <p:nvPr>
            <p:ph idx="1" type="body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Do a more thorough qualitative analysis of the results.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Add Basel and fMRI data to the training set.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Perform cross-validation.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Compare with SOTA models (e.g. sct-deepseg-sc)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8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2500"/>
              <a:buFont typeface="Proxima Nova"/>
              <a:buNone/>
            </a:pPr>
            <a:r>
              <a:rPr lang="en-US" sz="2500"/>
              <a:t>References</a:t>
            </a:r>
            <a:endParaRPr/>
          </a:p>
        </p:txBody>
      </p:sp>
      <p:sp>
        <p:nvSpPr>
          <p:cNvPr id="256" name="Google Shape;256;p8"/>
          <p:cNvSpPr txBox="1"/>
          <p:nvPr/>
        </p:nvSpPr>
        <p:spPr>
          <a:xfrm>
            <a:off x="257559" y="1296477"/>
            <a:ext cx="8628882" cy="32330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-112094" lvl="0" marL="112094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18"/>
              <a:buFont typeface="Lato"/>
              <a:buChar char="•"/>
            </a:pPr>
            <a:r>
              <a:rPr b="0" i="0" lang="en-US" sz="1118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GitHub: </a:t>
            </a:r>
            <a:r>
              <a:rPr b="0" i="0" lang="en-US" sz="1118" u="sng" cap="none" strike="noStrike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https://github.com/brainhack-school2023/bouchard_project</a:t>
            </a:r>
            <a:endParaRPr/>
          </a:p>
          <a:p>
            <a:pPr indent="-112094" lvl="0" marL="112094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18"/>
              <a:buFont typeface="Lato"/>
              <a:buChar char="•"/>
            </a:pPr>
            <a:r>
              <a:rPr b="0" i="0" lang="en-US" sz="1118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Cohen-Adad, J., Alonso-Ortiz, E., Abramovic, M., Arneitz, C., Atcheson, N., Barlow, L., Barry, R.L., Barth, M., Battiston, M., Büchel, C., et al.: Open-access quantitative mri data of the spinal cord and reproducibility across participants, sites and manufacturers. Scientific data 8(1), 219 (2021)</a:t>
            </a:r>
            <a:endParaRPr/>
          </a:p>
          <a:p>
            <a:pPr indent="-112094" lvl="0" marL="112094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18"/>
              <a:buFont typeface="Lato"/>
              <a:buChar char="•"/>
            </a:pPr>
            <a:r>
              <a:rPr b="0" i="0" lang="en-US" sz="1118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Martin, A.R., De Leener, B., Cohen-Adad, J., Kalsi-Ryan, S., Cadotte, D.W., Wilson, J.R., Tetreault, L., Nouri, A., Crawley, A., Mikulis, D.J., et al.: Monitoring for myelopathic progression with multiparametric quantitative mri. PLoS One 13(4), e0195733 (2018)</a:t>
            </a:r>
            <a:endParaRPr/>
          </a:p>
          <a:p>
            <a:pPr indent="-112094" lvl="0" marL="112094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18"/>
              <a:buFont typeface="Lato"/>
              <a:buChar char="•"/>
            </a:pPr>
            <a:r>
              <a:rPr b="0" i="0" lang="en-US" sz="1118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Barkhof, F., Filippi, M., Miller, D.H., Scheltens, P., Campi, A., Polman, C.H., Comi, G., Ader, H.J., Losseff, N., Valk, J.: Comparison of mri criteria at first presentation to predict conversion to clinically definite multiple sclerosis. Brain: a journal of neurology 120(11), 2059–2069 (1997)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2500"/>
              <a:buFont typeface="Proxima Nova"/>
              <a:buNone/>
            </a:pPr>
            <a:r>
              <a:rPr lang="en-US" sz="2500"/>
              <a:t>Background</a:t>
            </a:r>
            <a:endParaRPr/>
          </a:p>
        </p:txBody>
      </p:sp>
      <p:sp>
        <p:nvSpPr>
          <p:cNvPr id="67" name="Google Shape;67;p2"/>
          <p:cNvSpPr txBox="1"/>
          <p:nvPr>
            <p:ph idx="1" type="body"/>
          </p:nvPr>
        </p:nvSpPr>
        <p:spPr>
          <a:xfrm>
            <a:off x="267628" y="1079023"/>
            <a:ext cx="6496128" cy="34164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-120315" lvl="0" marL="12031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Helvetica Neue"/>
              <a:buChar char="•"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Spinal cord segmentation is clinically relevant</a:t>
            </a:r>
            <a:r>
              <a:rPr lang="en-US" sz="1200"/>
              <a:t> </a:t>
            </a:r>
            <a:endParaRPr/>
          </a:p>
          <a:p>
            <a:pPr indent="-120314" lvl="1" marL="50131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roxima Nova"/>
              <a:buChar char="•"/>
            </a:pPr>
            <a:r>
              <a:rPr lang="en-US" sz="1200"/>
              <a:t>(e.g. notably to compute cross-sectional area for the diagnosis and monitoring neurodegenerative diseases such as multiple sclerosis*, characterizing spinal cord compression**, …)</a:t>
            </a:r>
            <a:endParaRPr/>
          </a:p>
          <a:p>
            <a:pPr indent="-120315" lvl="0" marL="12031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Helvetica Neue"/>
              <a:buChar char="•"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Problem, MRIs depend on</a:t>
            </a:r>
            <a:r>
              <a:rPr lang="en-US" sz="1200"/>
              <a:t>…</a:t>
            </a:r>
            <a:endParaRPr/>
          </a:p>
          <a:p>
            <a:pPr indent="-120314" lvl="1" marL="50131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roxima Nova"/>
              <a:buChar char="•"/>
            </a:pPr>
            <a:r>
              <a:rPr lang="en-US" sz="1200"/>
              <a:t>MRI Contrast</a:t>
            </a:r>
            <a:endParaRPr/>
          </a:p>
          <a:p>
            <a:pPr indent="-120314" lvl="1" marL="50131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roxima Nova"/>
              <a:buChar char="•"/>
            </a:pPr>
            <a:r>
              <a:rPr lang="en-US" sz="1200"/>
              <a:t>Vendor</a:t>
            </a:r>
            <a:endParaRPr/>
          </a:p>
          <a:p>
            <a:pPr indent="-120314" lvl="1" marL="50131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roxima Nova"/>
              <a:buChar char="•"/>
            </a:pPr>
            <a:r>
              <a:rPr lang="en-US" sz="1200"/>
              <a:t>Pathologies</a:t>
            </a:r>
            <a:endParaRPr/>
          </a:p>
        </p:txBody>
      </p:sp>
      <p:grpSp>
        <p:nvGrpSpPr>
          <p:cNvPr id="68" name="Google Shape;68;p2"/>
          <p:cNvGrpSpPr/>
          <p:nvPr/>
        </p:nvGrpSpPr>
        <p:grpSpPr>
          <a:xfrm>
            <a:off x="41850" y="2665373"/>
            <a:ext cx="8655871" cy="2178173"/>
            <a:chOff x="0" y="0"/>
            <a:chExt cx="8655870" cy="2178171"/>
          </a:xfrm>
        </p:grpSpPr>
        <p:pic>
          <p:nvPicPr>
            <p:cNvPr descr="Image 25" id="69" name="Google Shape;69;p2"/>
            <p:cNvPicPr preferRelativeResize="0"/>
            <p:nvPr/>
          </p:nvPicPr>
          <p:blipFill rotWithShape="1">
            <a:blip r:embed="rId3">
              <a:alphaModFix/>
            </a:blip>
            <a:srcRect b="0" l="0" r="0" t="4471"/>
            <a:stretch/>
          </p:blipFill>
          <p:spPr>
            <a:xfrm>
              <a:off x="7500032" y="16535"/>
              <a:ext cx="1155838" cy="120035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0" name="Google Shape;70;p2"/>
            <p:cNvCxnSpPr/>
            <p:nvPr/>
          </p:nvCxnSpPr>
          <p:spPr>
            <a:xfrm>
              <a:off x="6812880" y="616808"/>
              <a:ext cx="625527" cy="1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grpSp>
          <p:nvGrpSpPr>
            <p:cNvPr id="71" name="Google Shape;71;p2"/>
            <p:cNvGrpSpPr/>
            <p:nvPr/>
          </p:nvGrpSpPr>
          <p:grpSpPr>
            <a:xfrm>
              <a:off x="5557476" y="252696"/>
              <a:ext cx="1193779" cy="694880"/>
              <a:chOff x="0" y="0"/>
              <a:chExt cx="1193778" cy="694879"/>
            </a:xfrm>
          </p:grpSpPr>
          <p:pic>
            <p:nvPicPr>
              <p:cNvPr descr="Picture 3" id="72" name="Google Shape;72;p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0" y="0"/>
                <a:ext cx="592894" cy="6892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icture 3" id="73" name="Google Shape;73;p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600884" y="5642"/>
                <a:ext cx="592894" cy="6892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74" name="Google Shape;74;p2"/>
            <p:cNvCxnSpPr/>
            <p:nvPr/>
          </p:nvCxnSpPr>
          <p:spPr>
            <a:xfrm>
              <a:off x="4683322" y="600135"/>
              <a:ext cx="812528" cy="1"/>
            </a:xfrm>
            <a:prstGeom prst="straightConnector1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pic>
          <p:nvPicPr>
            <p:cNvPr descr="Image 43" id="75" name="Google Shape;75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344039" y="0"/>
              <a:ext cx="1273016" cy="12002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28" id="76" name="Google Shape;76;p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278670" y="1483292"/>
              <a:ext cx="883705" cy="694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20.png" id="77" name="Google Shape;77;p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 rot="2343175">
              <a:off x="2635918" y="533312"/>
              <a:ext cx="1067398" cy="1067397"/>
            </a:xfrm>
            <a:prstGeom prst="rect">
              <a:avLst/>
            </a:prstGeom>
            <a:noFill/>
            <a:ln>
              <a:noFill/>
            </a:ln>
            <a:effectLst>
              <a:outerShdw blurRad="63500" rotWithShape="0" dir="5400000" dist="25400">
                <a:srgbClr val="000000">
                  <a:alpha val="49803"/>
                </a:srgbClr>
              </a:outerShdw>
            </a:effectLst>
          </p:spPr>
        </p:pic>
        <p:sp>
          <p:nvSpPr>
            <p:cNvPr id="78" name="Google Shape;78;p2"/>
            <p:cNvSpPr/>
            <p:nvPr/>
          </p:nvSpPr>
          <p:spPr>
            <a:xfrm>
              <a:off x="0" y="1564478"/>
              <a:ext cx="2636415" cy="1"/>
            </a:xfrm>
            <a:custGeom>
              <a:rect b="b" l="l" r="r" t="t"/>
              <a:pathLst>
                <a:path extrusionOk="0" h="120000" w="2160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1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Helvetica Neue Light"/>
                <a:buNone/>
              </a:pPr>
              <a:r>
                <a:rPr b="0" i="1" lang="en-US" sz="1400" u="none" cap="none" strike="noStrik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Ground Truths </a:t>
              </a:r>
              <a:br>
                <a:rPr b="0" i="1" lang="en-US" sz="1400" u="none" cap="none" strike="noStrik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</a:br>
              <a:r>
                <a:rPr b="0" i="1" lang="en-US" sz="1400" u="none" cap="none" strike="noStrik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(Manual Segmentation)</a:t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36157" y="11650"/>
              <a:ext cx="2636415" cy="1"/>
            </a:xfrm>
            <a:custGeom>
              <a:rect b="b" l="l" r="r" t="t"/>
              <a:pathLst>
                <a:path extrusionOk="0" h="120000" w="2160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1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Helvetica Neue Light"/>
                <a:buNone/>
              </a:pPr>
              <a:r>
                <a:rPr b="0" i="1" lang="en-US" sz="1700" u="none" cap="none" strike="noStrike">
                  <a:solidFill>
                    <a:srgbClr val="00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U-Net</a:t>
              </a:r>
              <a:endParaRPr/>
            </a:p>
          </p:txBody>
        </p:sp>
      </p:grpSp>
      <p:sp>
        <p:nvSpPr>
          <p:cNvPr id="80" name="Google Shape;80;p2"/>
          <p:cNvSpPr txBox="1"/>
          <p:nvPr/>
        </p:nvSpPr>
        <p:spPr>
          <a:xfrm>
            <a:off x="3283124" y="4424625"/>
            <a:ext cx="5908026" cy="533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202729"/>
                </a:solidFill>
                <a:latin typeface="Arial"/>
                <a:ea typeface="Arial"/>
                <a:cs typeface="Arial"/>
                <a:sym typeface="Arial"/>
              </a:rPr>
              <a:t>*Martin, A.R., De Leener, B., Cohen-Adad, J., Kalsi-Ryan, S., Cadotte, D.W., Wilson, J.R., Tetreault, L., Nouri, A., Crawley, A., Mikulis, D.J., et al.: Monitoring for myelopathic progression with multiparametric quantitative mri. PLoS One 13(4), e0195733 (2018)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2027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202729"/>
                </a:solidFill>
                <a:latin typeface="Arial"/>
                <a:ea typeface="Arial"/>
                <a:cs typeface="Arial"/>
                <a:sym typeface="Arial"/>
              </a:rPr>
              <a:t>**Barkhof, F., Filippi, M., Miller, D.H., Scheltens, P., Campi, A., Polman, C.H., Comi, G., Ader, H.J., Losseff, N., Valk, J.: Comparison of mri criteria at first presentation to predict conversion to clinically definite multiple sclerosis. Brain: a journal of neurology 120(11), 2059–2069 (1997)</a:t>
            </a:r>
            <a:endParaRPr/>
          </a:p>
        </p:txBody>
      </p:sp>
      <p:pic>
        <p:nvPicPr>
          <p:cNvPr descr="Image 2" id="81" name="Google Shape;81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85003" y="-16238"/>
            <a:ext cx="1526041" cy="207964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"/>
          <p:cNvSpPr/>
          <p:nvPr/>
        </p:nvSpPr>
        <p:spPr>
          <a:xfrm>
            <a:off x="7742950" y="1262372"/>
            <a:ext cx="290700" cy="669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" name="Google Shape;83;p2"/>
          <p:cNvCxnSpPr/>
          <p:nvPr/>
        </p:nvCxnSpPr>
        <p:spPr>
          <a:xfrm>
            <a:off x="7862427" y="1358048"/>
            <a:ext cx="171138" cy="1293216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84" name="Google Shape;84;p2"/>
          <p:cNvSpPr/>
          <p:nvPr/>
        </p:nvSpPr>
        <p:spPr>
          <a:xfrm>
            <a:off x="7537013" y="2695680"/>
            <a:ext cx="1159831" cy="1199485"/>
          </a:xfrm>
          <a:prstGeom prst="rect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8625" y="1404175"/>
            <a:ext cx="4079501" cy="36495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3"/>
          <p:cNvSpPr txBox="1"/>
          <p:nvPr>
            <p:ph type="title"/>
          </p:nvPr>
        </p:nvSpPr>
        <p:spPr>
          <a:xfrm>
            <a:off x="311649" y="18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2500"/>
              <a:buFont typeface="Proxima Nova"/>
              <a:buNone/>
            </a:pPr>
            <a:r>
              <a:rPr lang="en-US" sz="2500"/>
              <a:t>Main Question</a:t>
            </a:r>
            <a:endParaRPr/>
          </a:p>
        </p:txBody>
      </p:sp>
      <p:sp>
        <p:nvSpPr>
          <p:cNvPr id="91" name="Google Shape;91;p3"/>
          <p:cNvSpPr txBox="1"/>
          <p:nvPr>
            <p:ph idx="1" type="body"/>
          </p:nvPr>
        </p:nvSpPr>
        <p:spPr>
          <a:xfrm>
            <a:off x="194101" y="622800"/>
            <a:ext cx="89499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Can we build a general approach</a:t>
            </a:r>
            <a:r>
              <a:rPr lang="en-US" sz="2000"/>
              <a:t> to automatically perform Spinal Cord Segmentation </a:t>
            </a:r>
            <a:r>
              <a:rPr b="1" lang="en-US" sz="2000"/>
              <a:t>across contrasts, vendors and pathologies</a:t>
            </a:r>
            <a:r>
              <a:rPr lang="en-US" sz="2000"/>
              <a:t>?</a:t>
            </a:r>
            <a:endParaRPr/>
          </a:p>
        </p:txBody>
      </p:sp>
      <p:grpSp>
        <p:nvGrpSpPr>
          <p:cNvPr id="92" name="Google Shape;92;p3"/>
          <p:cNvGrpSpPr/>
          <p:nvPr/>
        </p:nvGrpSpPr>
        <p:grpSpPr>
          <a:xfrm>
            <a:off x="-1166707" y="2891112"/>
            <a:ext cx="6972976" cy="2066395"/>
            <a:chOff x="0" y="0"/>
            <a:chExt cx="6972975" cy="2066394"/>
          </a:xfrm>
        </p:grpSpPr>
        <p:pic>
          <p:nvPicPr>
            <p:cNvPr descr="Image 22" id="93" name="Google Shape;93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42279" y="0"/>
              <a:ext cx="1811207" cy="15920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23" id="94" name="Google Shape;94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93413" y="11874"/>
              <a:ext cx="1663358" cy="15683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Google Shape;95;p3"/>
            <p:cNvSpPr txBox="1"/>
            <p:nvPr/>
          </p:nvSpPr>
          <p:spPr>
            <a:xfrm>
              <a:off x="0" y="1592056"/>
              <a:ext cx="4650184" cy="4743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T1-weighted</a:t>
              </a:r>
              <a:endParaRPr/>
            </a:p>
          </p:txBody>
        </p:sp>
        <p:sp>
          <p:nvSpPr>
            <p:cNvPr id="96" name="Google Shape;96;p3"/>
            <p:cNvSpPr txBox="1"/>
            <p:nvPr/>
          </p:nvSpPr>
          <p:spPr>
            <a:xfrm>
              <a:off x="2322790" y="1592056"/>
              <a:ext cx="4650185" cy="4743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T2-weighted</a:t>
              </a:r>
              <a:endParaRPr/>
            </a:p>
          </p:txBody>
        </p:sp>
        <p:sp>
          <p:nvSpPr>
            <p:cNvPr id="97" name="Google Shape;97;p3"/>
            <p:cNvSpPr txBox="1"/>
            <p:nvPr/>
          </p:nvSpPr>
          <p:spPr>
            <a:xfrm>
              <a:off x="1477356" y="522005"/>
              <a:ext cx="341669" cy="4493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500"/>
                <a:buFont typeface="Arial"/>
                <a:buNone/>
              </a:pPr>
              <a:r>
                <a:rPr b="1" i="0" lang="en-US" sz="2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</a:t>
              </a:r>
              <a:endParaRPr/>
            </a:p>
          </p:txBody>
        </p:sp>
        <p:sp>
          <p:nvSpPr>
            <p:cNvPr id="98" name="Google Shape;98;p3"/>
            <p:cNvSpPr txBox="1"/>
            <p:nvPr/>
          </p:nvSpPr>
          <p:spPr>
            <a:xfrm>
              <a:off x="2858337" y="522005"/>
              <a:ext cx="341669" cy="4493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500"/>
                <a:buFont typeface="Arial"/>
                <a:buNone/>
              </a:pPr>
              <a:r>
                <a:rPr b="1" i="0" lang="en-US" sz="2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L</a:t>
              </a:r>
              <a:endParaRPr/>
            </a:p>
          </p:txBody>
        </p:sp>
        <p:sp>
          <p:nvSpPr>
            <p:cNvPr id="99" name="Google Shape;99;p3"/>
            <p:cNvSpPr txBox="1"/>
            <p:nvPr/>
          </p:nvSpPr>
          <p:spPr>
            <a:xfrm>
              <a:off x="2154258" y="1129922"/>
              <a:ext cx="341669" cy="4493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500"/>
                <a:buFont typeface="Arial"/>
                <a:buNone/>
              </a:pPr>
              <a:r>
                <a:rPr b="1" i="0" lang="en-US" sz="2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endParaRPr/>
            </a:p>
          </p:txBody>
        </p:sp>
        <p:sp>
          <p:nvSpPr>
            <p:cNvPr id="100" name="Google Shape;100;p3"/>
            <p:cNvSpPr txBox="1"/>
            <p:nvPr/>
          </p:nvSpPr>
          <p:spPr>
            <a:xfrm>
              <a:off x="3777238" y="522005"/>
              <a:ext cx="341669" cy="4493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500"/>
                <a:buFont typeface="Arial"/>
                <a:buNone/>
              </a:pPr>
              <a:r>
                <a:rPr b="1" i="0" lang="en-US" sz="2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</a:t>
              </a:r>
              <a:endParaRPr/>
            </a:p>
          </p:txBody>
        </p:sp>
        <p:sp>
          <p:nvSpPr>
            <p:cNvPr id="101" name="Google Shape;101;p3"/>
            <p:cNvSpPr txBox="1"/>
            <p:nvPr/>
          </p:nvSpPr>
          <p:spPr>
            <a:xfrm>
              <a:off x="5229139" y="522005"/>
              <a:ext cx="341669" cy="4493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500"/>
                <a:buFont typeface="Arial"/>
                <a:buNone/>
              </a:pPr>
              <a:r>
                <a:rPr b="1" i="0" lang="en-US" sz="2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L</a:t>
              </a:r>
              <a:endParaRPr/>
            </a:p>
          </p:txBody>
        </p:sp>
        <p:sp>
          <p:nvSpPr>
            <p:cNvPr id="102" name="Google Shape;102;p3"/>
            <p:cNvSpPr txBox="1"/>
            <p:nvPr/>
          </p:nvSpPr>
          <p:spPr>
            <a:xfrm>
              <a:off x="4517302" y="1129922"/>
              <a:ext cx="341669" cy="4493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500"/>
                <a:buFont typeface="Arial"/>
                <a:buNone/>
              </a:pPr>
              <a:r>
                <a:rPr b="1" i="0" lang="en-US" sz="2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997343" y="2807036"/>
            <a:ext cx="341669" cy="449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104" name="Google Shape;104;p3"/>
          <p:cNvSpPr txBox="1"/>
          <p:nvPr/>
        </p:nvSpPr>
        <p:spPr>
          <a:xfrm>
            <a:off x="3359302" y="2807036"/>
            <a:ext cx="341669" cy="449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105" name="Google Shape;105;p3"/>
          <p:cNvSpPr/>
          <p:nvPr/>
        </p:nvSpPr>
        <p:spPr>
          <a:xfrm>
            <a:off x="4878450" y="1404175"/>
            <a:ext cx="4119600" cy="3649500"/>
          </a:xfrm>
          <a:prstGeom prst="rect">
            <a:avLst/>
          </a:prstGeom>
          <a:noFill/>
          <a:ln cap="flat" cmpd="sng" w="19050">
            <a:solidFill>
              <a:srgbClr val="63D2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3"/>
          <p:cNvSpPr txBox="1"/>
          <p:nvPr>
            <p:ph type="title"/>
          </p:nvPr>
        </p:nvSpPr>
        <p:spPr>
          <a:xfrm>
            <a:off x="2764450" y="1351325"/>
            <a:ext cx="606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2500"/>
              <a:buFont typeface="Proxima Nova"/>
              <a:buNone/>
            </a:pPr>
            <a:r>
              <a:rPr lang="en-US" sz="1200">
                <a:solidFill>
                  <a:srgbClr val="63D297"/>
                </a:solidFill>
              </a:rPr>
              <a:t>Specific-model approach</a:t>
            </a:r>
            <a:endParaRPr sz="1500">
              <a:solidFill>
                <a:srgbClr val="63D297"/>
              </a:solidFill>
            </a:endParaRPr>
          </a:p>
        </p:txBody>
      </p:sp>
      <p:pic>
        <p:nvPicPr>
          <p:cNvPr id="107" name="Google Shape;107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89126" y="4604325"/>
            <a:ext cx="543125" cy="287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" name="Google Shape;108;p3"/>
          <p:cNvCxnSpPr/>
          <p:nvPr/>
        </p:nvCxnSpPr>
        <p:spPr>
          <a:xfrm>
            <a:off x="4877025" y="1418150"/>
            <a:ext cx="4104600" cy="3699300"/>
          </a:xfrm>
          <a:prstGeom prst="straightConnector1">
            <a:avLst/>
          </a:prstGeom>
          <a:noFill/>
          <a:ln cap="flat" cmpd="sng" w="19050">
            <a:solidFill>
              <a:srgbClr val="63D297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3"/>
          <p:cNvCxnSpPr/>
          <p:nvPr/>
        </p:nvCxnSpPr>
        <p:spPr>
          <a:xfrm flipH="1">
            <a:off x="4890075" y="1408725"/>
            <a:ext cx="4105200" cy="3655800"/>
          </a:xfrm>
          <a:prstGeom prst="straightConnector1">
            <a:avLst/>
          </a:prstGeom>
          <a:noFill/>
          <a:ln cap="flat" cmpd="sng" w="19050">
            <a:solidFill>
              <a:srgbClr val="63D29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10" name="Google Shape;110;p3"/>
          <p:cNvSpPr txBox="1"/>
          <p:nvPr>
            <p:ph type="title"/>
          </p:nvPr>
        </p:nvSpPr>
        <p:spPr>
          <a:xfrm rot="-658896">
            <a:off x="2931102" y="1537551"/>
            <a:ext cx="6067913" cy="5727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2500"/>
              <a:buFont typeface="Proxima Nova"/>
              <a:buNone/>
            </a:pPr>
            <a:r>
              <a:rPr lang="en-US" sz="1200">
                <a:solidFill>
                  <a:schemeClr val="dk2"/>
                </a:solidFill>
              </a:rPr>
              <a:t>Not ideal!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"/>
          <p:cNvSpPr txBox="1"/>
          <p:nvPr>
            <p:ph type="title"/>
          </p:nvPr>
        </p:nvSpPr>
        <p:spPr>
          <a:xfrm>
            <a:off x="350999" y="1986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2500"/>
              <a:buFont typeface="Proxima Nova"/>
              <a:buNone/>
            </a:pPr>
            <a:r>
              <a:rPr lang="en-US" sz="2500"/>
              <a:t>Data: </a:t>
            </a:r>
            <a:endParaRPr/>
          </a:p>
        </p:txBody>
      </p:sp>
      <p:sp>
        <p:nvSpPr>
          <p:cNvPr id="116" name="Google Shape;116;p4"/>
          <p:cNvSpPr txBox="1"/>
          <p:nvPr/>
        </p:nvSpPr>
        <p:spPr>
          <a:xfrm>
            <a:off x="89550" y="725525"/>
            <a:ext cx="8964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Various (</a:t>
            </a:r>
            <a:r>
              <a:rPr lang="en-US" sz="1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r>
              <a:rPr b="0" i="0" lang="en-US" sz="18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) Spinal Cord MRI datasets </a:t>
            </a:r>
            <a:r>
              <a:rPr lang="en-US" sz="1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available </a:t>
            </a:r>
            <a:r>
              <a:rPr b="0" i="0" lang="en-US" sz="18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at Neuropoly </a:t>
            </a:r>
            <a:r>
              <a:rPr b="1" i="0" lang="en-US" sz="18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with manual segmentation</a:t>
            </a:r>
            <a:r>
              <a:rPr b="0" i="0" lang="en-US" sz="18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Our training datasets:</a:t>
            </a:r>
            <a:endParaRPr b="1"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Lato"/>
              <a:buAutoNum type="arabicPeriod"/>
            </a:pPr>
            <a:r>
              <a:rPr b="1" i="0" lang="en-US" sz="12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Spine Generic</a:t>
            </a:r>
            <a:r>
              <a:rPr b="0" i="0" lang="en-US" sz="12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i="0" lang="en-US" sz="12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Public Database</a:t>
            </a:r>
            <a:r>
              <a:rPr b="0" i="0" lang="en-US" sz="12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* (multi-subject), </a:t>
            </a:r>
            <a:r>
              <a:rPr b="1" i="0" lang="en-US" sz="12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n=244</a:t>
            </a:r>
            <a:r>
              <a:rPr b="0" i="0" lang="en-US" sz="12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3 vendors, </a:t>
            </a:r>
            <a:r>
              <a:rPr b="1" i="0" lang="en-US" sz="12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6 contrasts</a:t>
            </a:r>
            <a:r>
              <a:rPr b="0" i="0" lang="en-US" sz="12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(T2w, T1w, T2*w, 3D axial </a:t>
            </a:r>
            <a:r>
              <a:rPr lang="en-US" sz="12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GRE </a:t>
            </a:r>
            <a:r>
              <a:rPr b="0" i="0" lang="en-US" sz="12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(MTon)</a:t>
            </a:r>
            <a:r>
              <a:rPr lang="en-US" sz="12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b="0" i="0" lang="en-US" sz="12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GRE-T1w</a:t>
            </a:r>
            <a:r>
              <a:rPr lang="en-US" sz="12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(MToff), DWI</a:t>
            </a:r>
            <a:r>
              <a:rPr b="0" i="0" lang="en-US" sz="12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), </a:t>
            </a:r>
            <a:r>
              <a:rPr b="1" i="0" lang="en-US" sz="12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pathology</a:t>
            </a:r>
            <a:r>
              <a:rPr b="0" i="0" lang="en-US" sz="12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: Mild Compression, Healthy Controls.</a:t>
            </a:r>
            <a:endParaRPr sz="1200"/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200"/>
              <a:buFont typeface="Lato"/>
              <a:buAutoNum type="arabicPeriod"/>
            </a:pPr>
            <a:r>
              <a:rPr b="1" i="0" lang="en-US" sz="1200" u="none" cap="none" strike="noStrike">
                <a:solidFill>
                  <a:srgbClr val="4D4D4D"/>
                </a:solidFill>
                <a:latin typeface="Lato"/>
                <a:ea typeface="Lato"/>
                <a:cs typeface="Lato"/>
                <a:sym typeface="Lato"/>
              </a:rPr>
              <a:t>INSPIRED</a:t>
            </a:r>
            <a:r>
              <a:rPr b="0" i="0" lang="en-US" sz="1200" u="none" cap="none" strike="noStrike">
                <a:solidFill>
                  <a:srgbClr val="4D4D4D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i="0" lang="en-US" sz="1200" u="none" cap="none" strike="noStrike">
                <a:solidFill>
                  <a:srgbClr val="4D4D4D"/>
                </a:solidFill>
                <a:latin typeface="Lato"/>
                <a:ea typeface="Lato"/>
                <a:cs typeface="Lato"/>
                <a:sym typeface="Lato"/>
              </a:rPr>
              <a:t>n=79</a:t>
            </a:r>
            <a:r>
              <a:rPr b="0" i="0" lang="en-US" sz="1200" u="none" cap="none" strike="noStrike">
                <a:solidFill>
                  <a:srgbClr val="4D4D4D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en-US" sz="1200">
                <a:solidFill>
                  <a:srgbClr val="4D4D4D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b="1" i="0" lang="en-US" sz="1200" u="none" cap="none" strike="noStrike">
                <a:solidFill>
                  <a:srgbClr val="4D4D4D"/>
                </a:solidFill>
                <a:latin typeface="Lato"/>
                <a:ea typeface="Lato"/>
                <a:cs typeface="Lato"/>
                <a:sym typeface="Lato"/>
              </a:rPr>
              <a:t> contrast</a:t>
            </a:r>
            <a:r>
              <a:rPr lang="en-US" sz="1200">
                <a:solidFill>
                  <a:srgbClr val="4D4D4D"/>
                </a:solidFill>
                <a:latin typeface="Lato"/>
                <a:ea typeface="Lato"/>
                <a:cs typeface="Lato"/>
                <a:sym typeface="Lato"/>
              </a:rPr>
              <a:t> (acq-cspineAxial</a:t>
            </a:r>
            <a:r>
              <a:rPr lang="en-US" sz="1200">
                <a:solidFill>
                  <a:srgbClr val="4D4D4D"/>
                </a:solidFill>
                <a:latin typeface="Lato"/>
                <a:ea typeface="Lato"/>
                <a:cs typeface="Lato"/>
                <a:sym typeface="Lato"/>
              </a:rPr>
              <a:t>_</a:t>
            </a:r>
            <a:r>
              <a:rPr lang="en-US" sz="1200">
                <a:solidFill>
                  <a:srgbClr val="4D4D4D"/>
                </a:solidFill>
                <a:latin typeface="Lato"/>
                <a:ea typeface="Lato"/>
                <a:cs typeface="Lato"/>
                <a:sym typeface="Lato"/>
              </a:rPr>
              <a:t>T2w)</a:t>
            </a:r>
            <a:r>
              <a:rPr b="0" i="0" lang="en-US" sz="1200" u="none" cap="none" strike="noStrike">
                <a:solidFill>
                  <a:srgbClr val="4D4D4D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i="0" lang="en-US" sz="1200" u="none" cap="none" strike="noStrike">
                <a:solidFill>
                  <a:srgbClr val="4D4D4D"/>
                </a:solidFill>
                <a:latin typeface="Lato"/>
                <a:ea typeface="Lato"/>
                <a:cs typeface="Lato"/>
                <a:sym typeface="Lato"/>
              </a:rPr>
              <a:t>pathology</a:t>
            </a:r>
            <a:r>
              <a:rPr b="0" i="0" lang="en-US" sz="1200" u="none" cap="none" strike="noStrike">
                <a:solidFill>
                  <a:srgbClr val="4D4D4D"/>
                </a:solidFill>
                <a:latin typeface="Lato"/>
                <a:ea typeface="Lato"/>
                <a:cs typeface="Lato"/>
                <a:sym typeface="Lato"/>
              </a:rPr>
              <a:t>: Degenerative Cervical Myelopathy (38), Spinal Cord Injury, Healthy Controls.</a:t>
            </a:r>
            <a:endParaRPr sz="1200"/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Lato"/>
              <a:buAutoNum type="arabicPeriod"/>
            </a:pPr>
            <a:r>
              <a:rPr b="1" i="0" lang="en-US" sz="12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SCI-Colorado</a:t>
            </a:r>
            <a:r>
              <a:rPr b="0" i="0" lang="en-US" sz="12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i="0" lang="en-US" sz="12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n=80</a:t>
            </a:r>
            <a:r>
              <a:rPr b="0" i="0" lang="en-US" sz="12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en-US" sz="12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b="1" i="0" lang="en-US" sz="12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contrast</a:t>
            </a:r>
            <a:r>
              <a:rPr lang="en-US" sz="12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(T2w)</a:t>
            </a:r>
            <a:r>
              <a:rPr b="0" i="0" lang="en-US" sz="12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i="0" lang="en-US" sz="12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pathology</a:t>
            </a:r>
            <a:r>
              <a:rPr b="0" i="0" lang="en-US" sz="12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: Spinal Cord Injury.</a:t>
            </a:r>
            <a:endParaRPr b="0" i="0" sz="1200" u="none" cap="none" strike="noStrike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Lato"/>
              <a:buAutoNum type="arabicPeriod"/>
            </a:pPr>
            <a:r>
              <a:rPr b="1" lang="en-US" sz="12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Canproco</a:t>
            </a:r>
            <a:r>
              <a:rPr lang="en-US" sz="12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en-US" sz="12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n=445</a:t>
            </a:r>
            <a:r>
              <a:rPr lang="en-US" sz="12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en-US" sz="12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1 contrast</a:t>
            </a:r>
            <a:r>
              <a:rPr lang="en-US" sz="12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(T2w), </a:t>
            </a:r>
            <a:r>
              <a:rPr b="1" lang="en-US" sz="12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pathology</a:t>
            </a:r>
            <a:r>
              <a:rPr lang="en-US" sz="12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-US" sz="12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MS.</a:t>
            </a:r>
            <a:endParaRPr sz="12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Test datasets (outside training distribution):</a:t>
            </a:r>
            <a:endParaRPr b="1"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Lato"/>
              <a:buAutoNum type="arabicPeriod"/>
            </a:pPr>
            <a:r>
              <a:rPr b="1" lang="en-US" sz="12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Basel-mp2rage</a:t>
            </a:r>
            <a:r>
              <a:rPr lang="en-US" sz="12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en-US" sz="12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n=283</a:t>
            </a:r>
            <a:r>
              <a:rPr lang="en-US" sz="12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en-US" sz="12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1 contrast</a:t>
            </a:r>
            <a:r>
              <a:rPr lang="en-US" sz="12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(MP2RAGE "UNI"), pathology: Multiple Sclerosis (180), Healthy Controls (103).</a:t>
            </a:r>
            <a:endParaRPr sz="12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Lato"/>
              <a:buAutoNum type="arabicPeriod"/>
            </a:pPr>
            <a:r>
              <a:rPr b="1" lang="en-US" sz="12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Extra</a:t>
            </a:r>
            <a:r>
              <a:rPr lang="en-US" sz="12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: Rohan’s fMRI test set, </a:t>
            </a:r>
            <a:r>
              <a:rPr b="1" lang="en-US" sz="12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n=8</a:t>
            </a:r>
            <a:r>
              <a:rPr lang="en-US" sz="12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en-US" sz="12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1 contrast (</a:t>
            </a:r>
            <a:r>
              <a:rPr lang="en-US" sz="12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EPI-GRE).</a:t>
            </a:r>
            <a:endParaRPr sz="12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-&gt; </a:t>
            </a:r>
            <a:r>
              <a:rPr b="1" i="0" lang="en-US" sz="19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Multiple contrasts, conditions, vendors… 👍</a:t>
            </a:r>
            <a:endParaRPr sz="1700"/>
          </a:p>
        </p:txBody>
      </p:sp>
      <p:pic>
        <p:nvPicPr>
          <p:cNvPr descr="Picture 2" id="117" name="Google Shape;11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20741" y="2836205"/>
            <a:ext cx="1610051" cy="161005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 txBox="1"/>
          <p:nvPr/>
        </p:nvSpPr>
        <p:spPr>
          <a:xfrm>
            <a:off x="1497537" y="4676837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Lato"/>
              <a:buNone/>
            </a:pPr>
            <a:r>
              <a:rPr b="0" i="0" lang="en-US" sz="6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* Cohen-Adad, J., Alonso-Ortiz, E., Abramovic, M., Arneitz, C., Atcheson, N., Barlow, L., Barry, R.L., Barth, </a:t>
            </a:r>
            <a:endParaRPr b="0" i="0" sz="600" u="none" cap="none" strike="noStrike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Lato"/>
              <a:buNone/>
            </a:pPr>
            <a:r>
              <a:rPr b="0" i="0" lang="en-US" sz="6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M., Battiston, M., Büchel, C., et al.: Open-access quantitative mri data of the spinal cord and </a:t>
            </a:r>
            <a:endParaRPr b="0" i="0" sz="600" u="none" cap="none" strike="noStrike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Lato"/>
              <a:buNone/>
            </a:pPr>
            <a:r>
              <a:rPr b="0" i="0" lang="en-US" sz="6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reproducibility across participants, sites and manufacturers. Scientific data 8(1), 219 (2021)</a:t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2500"/>
              <a:buFont typeface="Proxima Nova"/>
              <a:buNone/>
            </a:pPr>
            <a:r>
              <a:rPr lang="en-US" sz="2500"/>
              <a:t>Tools &amp; Methods</a:t>
            </a:r>
            <a:endParaRPr/>
          </a:p>
        </p:txBody>
      </p:sp>
      <p:sp>
        <p:nvSpPr>
          <p:cNvPr id="124" name="Google Shape;124;p5"/>
          <p:cNvSpPr txBox="1"/>
          <p:nvPr/>
        </p:nvSpPr>
        <p:spPr>
          <a:xfrm>
            <a:off x="220550" y="1257250"/>
            <a:ext cx="5701800" cy="3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 lnSpcReduction="10000"/>
          </a:bodyPr>
          <a:lstStyle/>
          <a:p>
            <a:pPr indent="-125128" lvl="0" marL="125128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32"/>
              <a:buFont typeface="Lato"/>
              <a:buChar char="•"/>
            </a:pPr>
            <a:r>
              <a:rPr b="1" i="0" lang="en-US" sz="1632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Python/Pytorch/Git/ssh/Jupyter Notebooks</a:t>
            </a:r>
            <a:endParaRPr/>
          </a:p>
          <a:p>
            <a:pPr indent="-125128" lvl="0" marL="125128" marR="0" rtl="0" algn="l">
              <a:lnSpc>
                <a:spcPct val="200000"/>
              </a:lnSpc>
              <a:spcBef>
                <a:spcPts val="1100"/>
              </a:spcBef>
              <a:spcAft>
                <a:spcPts val="0"/>
              </a:spcAft>
              <a:buClr>
                <a:srgbClr val="595959"/>
              </a:buClr>
              <a:buSzPts val="1632"/>
              <a:buFont typeface="Lato"/>
              <a:buChar char="•"/>
            </a:pPr>
            <a:r>
              <a:rPr b="1" i="0" lang="en-US" sz="1632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nnU-Net</a:t>
            </a:r>
            <a:r>
              <a:rPr b="0" i="0" lang="en-US" sz="1632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-&gt; a state-of-the-art “self-configuring method for deep learning-based biomedical image segmentation”.</a:t>
            </a:r>
            <a:endParaRPr/>
          </a:p>
          <a:p>
            <a:pPr indent="-125128" lvl="1" marL="490888" marR="0" rtl="0" algn="l">
              <a:lnSpc>
                <a:spcPct val="200000"/>
              </a:lnSpc>
              <a:spcBef>
                <a:spcPts val="1100"/>
              </a:spcBef>
              <a:spcAft>
                <a:spcPts val="0"/>
              </a:spcAft>
              <a:buClr>
                <a:srgbClr val="595959"/>
              </a:buClr>
              <a:buSzPts val="1344"/>
              <a:buFont typeface="Lato"/>
              <a:buChar char="•"/>
            </a:pPr>
            <a:r>
              <a:rPr b="1" i="0" lang="en-US" sz="1344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Train and compare the 2 frameworks</a:t>
            </a:r>
            <a:r>
              <a:rPr b="0" i="0" lang="en-US" sz="1344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for performing automatic spinal cord segmentation</a:t>
            </a:r>
            <a:endParaRPr sz="1344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3944" lvl="2" marL="1371600" marR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rgbClr val="595959"/>
              </a:buClr>
              <a:buSzPts val="1344"/>
              <a:buFont typeface="Lato"/>
              <a:buChar char="■"/>
            </a:pPr>
            <a:r>
              <a:rPr lang="en-US" sz="1344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b="0" i="0" lang="en-US" sz="1344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ll </a:t>
            </a:r>
            <a:r>
              <a:rPr lang="en-US" sz="1344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experiments</a:t>
            </a:r>
            <a:r>
              <a:rPr b="0" i="0" lang="en-US" sz="1344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are </a:t>
            </a:r>
            <a:r>
              <a:rPr b="1" i="0" lang="en-US" sz="1344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using the same train</a:t>
            </a:r>
            <a:r>
              <a:rPr b="1" lang="en-US" sz="1344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/test splits</a:t>
            </a:r>
            <a:r>
              <a:rPr b="0" i="0" lang="en-US" sz="1344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b="0" i="0" sz="1344" u="none" cap="none" strike="noStrike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3944" lvl="2" marL="1371600" marR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rgbClr val="595959"/>
              </a:buClr>
              <a:buSzPts val="1344"/>
              <a:buFont typeface="Lato"/>
              <a:buChar char="■"/>
            </a:pPr>
            <a:r>
              <a:rPr lang="en-US" sz="1344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Images are all re-oriented to RPI</a:t>
            </a:r>
            <a:endParaRPr sz="1344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" name="Google Shape;125;p5"/>
          <p:cNvSpPr txBox="1"/>
          <p:nvPr/>
        </p:nvSpPr>
        <p:spPr>
          <a:xfrm>
            <a:off x="12997189" y="497719"/>
            <a:ext cx="1653379" cy="4695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2027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aphique 61" id="126" name="Google Shape;12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2097219" y="866554"/>
            <a:ext cx="914401" cy="9144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5"/>
          <p:cNvSpPr txBox="1"/>
          <p:nvPr/>
        </p:nvSpPr>
        <p:spPr>
          <a:xfrm>
            <a:off x="0" y="4806183"/>
            <a:ext cx="2636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</a:pPr>
            <a:r>
              <a:rPr i="1" lang="en-US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All models are based on </a:t>
            </a:r>
            <a:r>
              <a:rPr b="0" i="1" lang="en-US" sz="1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nnU-Net</a:t>
            </a:r>
            <a:endParaRPr sz="1200"/>
          </a:p>
        </p:txBody>
      </p:sp>
      <p:sp>
        <p:nvSpPr>
          <p:cNvPr id="128" name="Google Shape;128;p5"/>
          <p:cNvSpPr txBox="1"/>
          <p:nvPr/>
        </p:nvSpPr>
        <p:spPr>
          <a:xfrm>
            <a:off x="6111533" y="2826959"/>
            <a:ext cx="2636415" cy="215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1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</a:pPr>
            <a:r>
              <a:rPr b="0" i="1" lang="en-US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nnU-Net</a:t>
            </a:r>
            <a:endParaRPr/>
          </a:p>
        </p:txBody>
      </p:sp>
      <p:sp>
        <p:nvSpPr>
          <p:cNvPr id="129" name="Google Shape;129;p5"/>
          <p:cNvSpPr txBox="1"/>
          <p:nvPr/>
        </p:nvSpPr>
        <p:spPr>
          <a:xfrm>
            <a:off x="6111533" y="3521910"/>
            <a:ext cx="2636415" cy="215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1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</a:pPr>
            <a:r>
              <a:rPr b="0" i="1" lang="en-US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nnU-Net</a:t>
            </a:r>
            <a:endParaRPr/>
          </a:p>
        </p:txBody>
      </p:sp>
      <p:sp>
        <p:nvSpPr>
          <p:cNvPr id="130" name="Google Shape;130;p5"/>
          <p:cNvSpPr txBox="1"/>
          <p:nvPr/>
        </p:nvSpPr>
        <p:spPr>
          <a:xfrm>
            <a:off x="6111533" y="4138822"/>
            <a:ext cx="2636415" cy="215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1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</a:pPr>
            <a:r>
              <a:rPr b="0" i="1" lang="en-US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nnU-Net</a:t>
            </a:r>
            <a:endParaRPr/>
          </a:p>
        </p:txBody>
      </p:sp>
      <p:pic>
        <p:nvPicPr>
          <p:cNvPr id="131" name="Google Shape;13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4025" y="13187"/>
            <a:ext cx="2929975" cy="262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4025" y="2614123"/>
            <a:ext cx="2929975" cy="24214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5"/>
          <p:cNvSpPr/>
          <p:nvPr/>
        </p:nvSpPr>
        <p:spPr>
          <a:xfrm>
            <a:off x="6111525" y="2630925"/>
            <a:ext cx="3032400" cy="24213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5"/>
          <p:cNvSpPr/>
          <p:nvPr/>
        </p:nvSpPr>
        <p:spPr>
          <a:xfrm>
            <a:off x="6111525" y="13175"/>
            <a:ext cx="3032400" cy="2601000"/>
          </a:xfrm>
          <a:prstGeom prst="rect">
            <a:avLst/>
          </a:prstGeom>
          <a:noFill/>
          <a:ln cap="flat" cmpd="sng" w="19050">
            <a:solidFill>
              <a:srgbClr val="63D2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5"/>
          <p:cNvSpPr txBox="1"/>
          <p:nvPr>
            <p:ph type="title"/>
          </p:nvPr>
        </p:nvSpPr>
        <p:spPr>
          <a:xfrm>
            <a:off x="3076125" y="-74975"/>
            <a:ext cx="606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2500"/>
              <a:buFont typeface="Proxima Nova"/>
              <a:buNone/>
            </a:pPr>
            <a:r>
              <a:rPr lang="en-US" sz="1200">
                <a:solidFill>
                  <a:srgbClr val="63D297"/>
                </a:solidFill>
              </a:rPr>
              <a:t>Specific-model approach</a:t>
            </a:r>
            <a:endParaRPr sz="1500">
              <a:solidFill>
                <a:srgbClr val="63D297"/>
              </a:solidFill>
            </a:endParaRPr>
          </a:p>
        </p:txBody>
      </p:sp>
      <p:sp>
        <p:nvSpPr>
          <p:cNvPr id="136" name="Google Shape;136;p5"/>
          <p:cNvSpPr txBox="1"/>
          <p:nvPr>
            <p:ph type="title"/>
          </p:nvPr>
        </p:nvSpPr>
        <p:spPr>
          <a:xfrm>
            <a:off x="6111525" y="4479775"/>
            <a:ext cx="180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2500"/>
              <a:buFont typeface="Proxima Nova"/>
              <a:buNone/>
            </a:pPr>
            <a:r>
              <a:rPr lang="en-US" sz="1100">
                <a:solidFill>
                  <a:srgbClr val="FF00FF"/>
                </a:solidFill>
              </a:rPr>
              <a:t>General</a:t>
            </a:r>
            <a:r>
              <a:rPr lang="en-US" sz="1100">
                <a:solidFill>
                  <a:srgbClr val="FF00FF"/>
                </a:solidFill>
              </a:rPr>
              <a:t>-model approach</a:t>
            </a:r>
            <a:endParaRPr sz="1400">
              <a:solidFill>
                <a:srgbClr val="FF00FF"/>
              </a:solidFill>
            </a:endParaRPr>
          </a:p>
        </p:txBody>
      </p:sp>
      <p:pic>
        <p:nvPicPr>
          <p:cNvPr id="137" name="Google Shape;137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50875" y="4709175"/>
            <a:ext cx="384075" cy="2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50875" y="2306125"/>
            <a:ext cx="384075" cy="20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5"/>
          <p:cNvSpPr txBox="1"/>
          <p:nvPr>
            <p:ph type="title"/>
          </p:nvPr>
        </p:nvSpPr>
        <p:spPr>
          <a:xfrm>
            <a:off x="37550" y="147875"/>
            <a:ext cx="606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2500"/>
              <a:buFont typeface="Proxima Nova"/>
              <a:buNone/>
            </a:pPr>
            <a:r>
              <a:rPr lang="en-US" sz="1200">
                <a:solidFill>
                  <a:srgbClr val="63D297"/>
                </a:solidFill>
              </a:rPr>
              <a:t>4 models!</a:t>
            </a:r>
            <a:endParaRPr sz="1500">
              <a:solidFill>
                <a:srgbClr val="63D297"/>
              </a:solidFill>
            </a:endParaRPr>
          </a:p>
        </p:txBody>
      </p:sp>
      <p:sp>
        <p:nvSpPr>
          <p:cNvPr id="140" name="Google Shape;140;p5"/>
          <p:cNvSpPr txBox="1"/>
          <p:nvPr>
            <p:ph type="title"/>
          </p:nvPr>
        </p:nvSpPr>
        <p:spPr>
          <a:xfrm>
            <a:off x="37550" y="2573050"/>
            <a:ext cx="606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2500"/>
              <a:buFont typeface="Proxima Nova"/>
              <a:buNone/>
            </a:pPr>
            <a:r>
              <a:rPr lang="en-US" sz="1200">
                <a:solidFill>
                  <a:srgbClr val="FF00FF"/>
                </a:solidFill>
              </a:rPr>
              <a:t>1</a:t>
            </a:r>
            <a:r>
              <a:rPr lang="en-US" sz="1200">
                <a:solidFill>
                  <a:srgbClr val="FF00FF"/>
                </a:solidFill>
              </a:rPr>
              <a:t> model!</a:t>
            </a:r>
            <a:endParaRPr sz="15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2500"/>
              <a:buFont typeface="Proxima Nova"/>
              <a:buNone/>
            </a:pPr>
            <a:r>
              <a:rPr lang="en-US" sz="2500"/>
              <a:t>Objectives</a:t>
            </a:r>
            <a:endParaRPr/>
          </a:p>
        </p:txBody>
      </p:sp>
      <p:sp>
        <p:nvSpPr>
          <p:cNvPr id="146" name="Google Shape;146;p6"/>
          <p:cNvSpPr txBox="1"/>
          <p:nvPr/>
        </p:nvSpPr>
        <p:spPr>
          <a:xfrm>
            <a:off x="154206" y="1377139"/>
            <a:ext cx="8835588" cy="31152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-173789" lvl="0" marL="173789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Lato"/>
              <a:buAutoNum type="arabicPeriod"/>
            </a:pPr>
            <a:r>
              <a:rPr lang="en-US" sz="17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Adapt</a:t>
            </a:r>
            <a:r>
              <a:rPr b="0" i="0" lang="en-US" sz="17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a script for </a:t>
            </a:r>
            <a:r>
              <a:rPr b="1" i="0" lang="en-US" sz="17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converting</a:t>
            </a:r>
            <a:r>
              <a:rPr b="0" i="0" lang="en-US" sz="17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i="1" lang="en-US" sz="17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b="0" i="0" lang="en-US" sz="17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i="0" lang="en-US" sz="17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BIDS datasets into one large “nnU-Net-ready” dataset</a:t>
            </a:r>
            <a:r>
              <a:rPr b="0" i="0" lang="en-US" sz="17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train/test split. ✅</a:t>
            </a:r>
            <a:endParaRPr/>
          </a:p>
          <a:p>
            <a:pPr indent="-173789" lvl="0" marL="173789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Lato"/>
              <a:buAutoNum type="arabicPeriod"/>
            </a:pPr>
            <a:r>
              <a:rPr b="0" i="0" lang="en-US" sz="17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Compare a </a:t>
            </a:r>
            <a:r>
              <a:rPr b="1" i="0" lang="en-US" sz="17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general model</a:t>
            </a:r>
            <a:r>
              <a:rPr b="0" i="0" lang="en-US" sz="17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to </a:t>
            </a:r>
            <a:r>
              <a:rPr b="1" i="0" lang="en-US" sz="17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specific models</a:t>
            </a:r>
            <a:r>
              <a:rPr b="0" i="0" lang="en-US" sz="17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for spinal cord segmentation on the specific datasets’ test sets.</a:t>
            </a:r>
            <a:r>
              <a:rPr b="0" i="1" lang="en-US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(i.e. see if general model </a:t>
            </a:r>
            <a:r>
              <a:rPr i="1" lang="en-US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~ specific models on their test sets</a:t>
            </a:r>
            <a:r>
              <a:rPr b="0" i="1" lang="en-US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) </a:t>
            </a:r>
            <a:r>
              <a:rPr lang="en-US" sz="17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✅</a:t>
            </a:r>
            <a:endParaRPr/>
          </a:p>
          <a:p>
            <a:pPr indent="-173789" lvl="0" marL="173789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Lato"/>
              <a:buAutoNum type="arabicPeriod"/>
            </a:pPr>
            <a:r>
              <a:rPr b="1" i="0" lang="en-US" sz="17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Test the resulting 2 frameworks on an </a:t>
            </a:r>
            <a:r>
              <a:rPr b="1" lang="en-US" sz="17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external</a:t>
            </a:r>
            <a:r>
              <a:rPr b="1" i="0" lang="en-US" sz="17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dataset</a:t>
            </a:r>
            <a:r>
              <a:rPr b="0" i="0" lang="en-US" sz="17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to demonstrate the generalizability capabilities of the larger model. </a:t>
            </a:r>
            <a:r>
              <a:rPr lang="en-US" sz="17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✅ + bonus with Rohan’s fMRI dataset!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4d6e40a7d2_0_7"/>
          <p:cNvSpPr txBox="1"/>
          <p:nvPr>
            <p:ph type="title"/>
          </p:nvPr>
        </p:nvSpPr>
        <p:spPr>
          <a:xfrm>
            <a:off x="311699" y="100150"/>
            <a:ext cx="8520600" cy="5727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 on Basel-MP2RAGE</a:t>
            </a:r>
            <a:endParaRPr/>
          </a:p>
        </p:txBody>
      </p:sp>
      <p:pic>
        <p:nvPicPr>
          <p:cNvPr id="152" name="Google Shape;152;g24d6e40a7d2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138" y="760125"/>
            <a:ext cx="5556875" cy="4242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g24d6e40a7d2_0_7"/>
          <p:cNvCxnSpPr/>
          <p:nvPr/>
        </p:nvCxnSpPr>
        <p:spPr>
          <a:xfrm flipH="1">
            <a:off x="4726825" y="1576550"/>
            <a:ext cx="3113700" cy="198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4" name="Google Shape;154;g24d6e40a7d2_0_7"/>
          <p:cNvCxnSpPr/>
          <p:nvPr/>
        </p:nvCxnSpPr>
        <p:spPr>
          <a:xfrm rot="10800000">
            <a:off x="8289000" y="1055050"/>
            <a:ext cx="33900" cy="3479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5" name="Google Shape;155;g24d6e40a7d2_0_7"/>
          <p:cNvSpPr txBox="1"/>
          <p:nvPr>
            <p:ph type="title"/>
          </p:nvPr>
        </p:nvSpPr>
        <p:spPr>
          <a:xfrm rot="-5400000">
            <a:off x="2005575" y="1161250"/>
            <a:ext cx="1549500" cy="572700"/>
          </a:xfrm>
          <a:prstGeom prst="rect">
            <a:avLst/>
          </a:prstGeom>
        </p:spPr>
        <p:txBody>
          <a:bodyPr anchorCtr="0" anchor="ctr" bIns="91400" lIns="91400" spcFirstLastPara="1" rIns="91400" wrap="square" tIns="914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920"/>
              <a:t>(over all test subjects)</a:t>
            </a:r>
            <a:endParaRPr sz="920"/>
          </a:p>
        </p:txBody>
      </p:sp>
      <p:pic>
        <p:nvPicPr>
          <p:cNvPr id="156" name="Google Shape;156;g24d6e40a7d2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2225" y="1241900"/>
            <a:ext cx="1954699" cy="194985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24d6e40a7d2_0_7"/>
          <p:cNvSpPr txBox="1"/>
          <p:nvPr>
            <p:ph type="title"/>
          </p:nvPr>
        </p:nvSpPr>
        <p:spPr>
          <a:xfrm>
            <a:off x="413049" y="914375"/>
            <a:ext cx="8520600" cy="5727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320"/>
              <a:t>MP2RAGE contrast</a:t>
            </a:r>
            <a:endParaRPr sz="1320"/>
          </a:p>
        </p:txBody>
      </p:sp>
      <p:sp>
        <p:nvSpPr>
          <p:cNvPr id="158" name="Google Shape;158;g24d6e40a7d2_0_7"/>
          <p:cNvSpPr/>
          <p:nvPr/>
        </p:nvSpPr>
        <p:spPr>
          <a:xfrm>
            <a:off x="7098275" y="1139425"/>
            <a:ext cx="1038900" cy="36909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4d6e40a7d2_0_17"/>
          <p:cNvSpPr txBox="1"/>
          <p:nvPr>
            <p:ph type="title"/>
          </p:nvPr>
        </p:nvSpPr>
        <p:spPr>
          <a:xfrm>
            <a:off x="311699" y="0"/>
            <a:ext cx="8520600" cy="5727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Visual r</a:t>
            </a:r>
            <a:r>
              <a:rPr lang="en-US"/>
              <a:t>esults on Basel-MP2RAGE (one subject)</a:t>
            </a:r>
            <a:endParaRPr/>
          </a:p>
        </p:txBody>
      </p:sp>
      <p:sp>
        <p:nvSpPr>
          <p:cNvPr id="164" name="Google Shape;164;g24d6e40a7d2_0_17"/>
          <p:cNvSpPr txBox="1"/>
          <p:nvPr>
            <p:ph type="title"/>
          </p:nvPr>
        </p:nvSpPr>
        <p:spPr>
          <a:xfrm>
            <a:off x="690462" y="303225"/>
            <a:ext cx="2015400" cy="572700"/>
          </a:xfrm>
          <a:prstGeom prst="rect">
            <a:avLst/>
          </a:prstGeom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420"/>
              <a:t>Manual segmentations</a:t>
            </a:r>
            <a:endParaRPr sz="1420"/>
          </a:p>
        </p:txBody>
      </p:sp>
      <p:sp>
        <p:nvSpPr>
          <p:cNvPr id="165" name="Google Shape;165;g24d6e40a7d2_0_17"/>
          <p:cNvSpPr txBox="1"/>
          <p:nvPr>
            <p:ph type="title"/>
          </p:nvPr>
        </p:nvSpPr>
        <p:spPr>
          <a:xfrm>
            <a:off x="3559012" y="303225"/>
            <a:ext cx="2015400" cy="572700"/>
          </a:xfrm>
          <a:prstGeom prst="rect">
            <a:avLst/>
          </a:prstGeom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220"/>
              <a:t>Aggregated-dataset model</a:t>
            </a:r>
            <a:endParaRPr sz="1220"/>
          </a:p>
        </p:txBody>
      </p:sp>
      <p:sp>
        <p:nvSpPr>
          <p:cNvPr id="166" name="Google Shape;166;g24d6e40a7d2_0_17"/>
          <p:cNvSpPr txBox="1"/>
          <p:nvPr>
            <p:ph type="title"/>
          </p:nvPr>
        </p:nvSpPr>
        <p:spPr>
          <a:xfrm>
            <a:off x="6614975" y="303225"/>
            <a:ext cx="2015400" cy="572700"/>
          </a:xfrm>
          <a:prstGeom prst="rect">
            <a:avLst/>
          </a:prstGeom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220"/>
              <a:t>Colorado</a:t>
            </a:r>
            <a:r>
              <a:rPr lang="en-US" sz="1220"/>
              <a:t>-trained model</a:t>
            </a:r>
            <a:endParaRPr sz="1220"/>
          </a:p>
        </p:txBody>
      </p:sp>
      <p:pic>
        <p:nvPicPr>
          <p:cNvPr id="167" name="Google Shape;167;g24d6e40a7d2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5424" y="750925"/>
            <a:ext cx="2294501" cy="228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24d6e40a7d2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8150" y="766763"/>
            <a:ext cx="2257124" cy="225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24d6e40a7d2_0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600" y="766774"/>
            <a:ext cx="2257125" cy="2257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24d6e40a7d2_0_17"/>
          <p:cNvPicPr preferRelativeResize="0"/>
          <p:nvPr/>
        </p:nvPicPr>
        <p:blipFill rotWithShape="1">
          <a:blip r:embed="rId5">
            <a:alphaModFix/>
          </a:blip>
          <a:srcRect b="0" l="41893" r="33035" t="55035"/>
          <a:stretch/>
        </p:blipFill>
        <p:spPr>
          <a:xfrm>
            <a:off x="1642275" y="3235975"/>
            <a:ext cx="1063575" cy="190752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24d6e40a7d2_0_17"/>
          <p:cNvSpPr txBox="1"/>
          <p:nvPr/>
        </p:nvSpPr>
        <p:spPr>
          <a:xfrm>
            <a:off x="1118650" y="3757650"/>
            <a:ext cx="486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2" name="Google Shape;172;g24d6e40a7d2_0_17"/>
          <p:cNvSpPr/>
          <p:nvPr/>
        </p:nvSpPr>
        <p:spPr>
          <a:xfrm>
            <a:off x="1557825" y="2060025"/>
            <a:ext cx="515100" cy="9639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24d6e40a7d2_0_17"/>
          <p:cNvSpPr/>
          <p:nvPr/>
        </p:nvSpPr>
        <p:spPr>
          <a:xfrm>
            <a:off x="4393525" y="2060025"/>
            <a:ext cx="515100" cy="9639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24d6e40a7d2_0_17"/>
          <p:cNvSpPr/>
          <p:nvPr/>
        </p:nvSpPr>
        <p:spPr>
          <a:xfrm>
            <a:off x="7462200" y="2060025"/>
            <a:ext cx="515100" cy="9639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g24d6e40a7d2_0_17"/>
          <p:cNvPicPr preferRelativeResize="0"/>
          <p:nvPr/>
        </p:nvPicPr>
        <p:blipFill rotWithShape="1">
          <a:blip r:embed="rId4">
            <a:alphaModFix/>
          </a:blip>
          <a:srcRect b="4" l="42325" r="34853" t="57291"/>
          <a:stretch/>
        </p:blipFill>
        <p:spPr>
          <a:xfrm>
            <a:off x="4675910" y="3235975"/>
            <a:ext cx="1019364" cy="190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24d6e40a7d2_0_17"/>
          <p:cNvPicPr preferRelativeResize="0"/>
          <p:nvPr/>
        </p:nvPicPr>
        <p:blipFill rotWithShape="1">
          <a:blip r:embed="rId3">
            <a:alphaModFix/>
          </a:blip>
          <a:srcRect b="0" l="43008" r="34540" t="57885"/>
          <a:stretch/>
        </p:blipFill>
        <p:spPr>
          <a:xfrm>
            <a:off x="7750550" y="3235975"/>
            <a:ext cx="1019374" cy="19075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g24d6e40a7d2_0_17"/>
          <p:cNvCxnSpPr/>
          <p:nvPr/>
        </p:nvCxnSpPr>
        <p:spPr>
          <a:xfrm>
            <a:off x="1566250" y="3031300"/>
            <a:ext cx="75900" cy="2280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g24d6e40a7d2_0_17"/>
          <p:cNvCxnSpPr/>
          <p:nvPr/>
        </p:nvCxnSpPr>
        <p:spPr>
          <a:xfrm>
            <a:off x="2089900" y="3031300"/>
            <a:ext cx="608100" cy="2280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" name="Google Shape;179;g24d6e40a7d2_0_17"/>
          <p:cNvCxnSpPr/>
          <p:nvPr/>
        </p:nvCxnSpPr>
        <p:spPr>
          <a:xfrm>
            <a:off x="4395600" y="3031300"/>
            <a:ext cx="278700" cy="2112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g24d6e40a7d2_0_17"/>
          <p:cNvCxnSpPr/>
          <p:nvPr/>
        </p:nvCxnSpPr>
        <p:spPr>
          <a:xfrm>
            <a:off x="4910800" y="3031300"/>
            <a:ext cx="785400" cy="2028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g24d6e40a7d2_0_17"/>
          <p:cNvCxnSpPr/>
          <p:nvPr/>
        </p:nvCxnSpPr>
        <p:spPr>
          <a:xfrm>
            <a:off x="7469875" y="3048200"/>
            <a:ext cx="278700" cy="2028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g24d6e40a7d2_0_17"/>
          <p:cNvCxnSpPr/>
          <p:nvPr/>
        </p:nvCxnSpPr>
        <p:spPr>
          <a:xfrm>
            <a:off x="7993525" y="3039750"/>
            <a:ext cx="768600" cy="2112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g24d6e40a7d2_0_17"/>
          <p:cNvSpPr/>
          <p:nvPr/>
        </p:nvSpPr>
        <p:spPr>
          <a:xfrm>
            <a:off x="3353925" y="469400"/>
            <a:ext cx="2453100" cy="46740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4d6e40a7d2_0_45"/>
          <p:cNvSpPr txBox="1"/>
          <p:nvPr>
            <p:ph type="title"/>
          </p:nvPr>
        </p:nvSpPr>
        <p:spPr>
          <a:xfrm>
            <a:off x="311699" y="0"/>
            <a:ext cx="8520600" cy="5727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Visual results on Basel-MP2RAGE (another subject)</a:t>
            </a:r>
            <a:endParaRPr/>
          </a:p>
        </p:txBody>
      </p:sp>
      <p:sp>
        <p:nvSpPr>
          <p:cNvPr id="189" name="Google Shape;189;g24d6e40a7d2_0_45"/>
          <p:cNvSpPr txBox="1"/>
          <p:nvPr>
            <p:ph type="title"/>
          </p:nvPr>
        </p:nvSpPr>
        <p:spPr>
          <a:xfrm>
            <a:off x="-6878451" y="4511250"/>
            <a:ext cx="8520600" cy="5727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920"/>
              <a:t>More results in the notebook!</a:t>
            </a:r>
            <a:endParaRPr sz="920"/>
          </a:p>
        </p:txBody>
      </p:sp>
      <p:sp>
        <p:nvSpPr>
          <p:cNvPr id="190" name="Google Shape;190;g24d6e40a7d2_0_45"/>
          <p:cNvSpPr txBox="1"/>
          <p:nvPr>
            <p:ph type="title"/>
          </p:nvPr>
        </p:nvSpPr>
        <p:spPr>
          <a:xfrm>
            <a:off x="690462" y="303225"/>
            <a:ext cx="2015400" cy="572700"/>
          </a:xfrm>
          <a:prstGeom prst="rect">
            <a:avLst/>
          </a:prstGeom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420"/>
              <a:t>Manual segmentations</a:t>
            </a:r>
            <a:endParaRPr sz="1420"/>
          </a:p>
        </p:txBody>
      </p:sp>
      <p:sp>
        <p:nvSpPr>
          <p:cNvPr id="191" name="Google Shape;191;g24d6e40a7d2_0_45"/>
          <p:cNvSpPr txBox="1"/>
          <p:nvPr>
            <p:ph type="title"/>
          </p:nvPr>
        </p:nvSpPr>
        <p:spPr>
          <a:xfrm>
            <a:off x="3559012" y="303225"/>
            <a:ext cx="2015400" cy="572700"/>
          </a:xfrm>
          <a:prstGeom prst="rect">
            <a:avLst/>
          </a:prstGeom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220"/>
              <a:t>Aggregated-dataset model</a:t>
            </a:r>
            <a:endParaRPr sz="1220"/>
          </a:p>
        </p:txBody>
      </p:sp>
      <p:sp>
        <p:nvSpPr>
          <p:cNvPr id="192" name="Google Shape;192;g24d6e40a7d2_0_45"/>
          <p:cNvSpPr txBox="1"/>
          <p:nvPr>
            <p:ph type="title"/>
          </p:nvPr>
        </p:nvSpPr>
        <p:spPr>
          <a:xfrm>
            <a:off x="6614975" y="303225"/>
            <a:ext cx="2015400" cy="572700"/>
          </a:xfrm>
          <a:prstGeom prst="rect">
            <a:avLst/>
          </a:prstGeom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220"/>
              <a:t>Colorado-trained model</a:t>
            </a:r>
            <a:endParaRPr sz="1220"/>
          </a:p>
        </p:txBody>
      </p:sp>
      <p:pic>
        <p:nvPicPr>
          <p:cNvPr id="193" name="Google Shape;193;g24d6e40a7d2_0_45"/>
          <p:cNvPicPr preferRelativeResize="0"/>
          <p:nvPr/>
        </p:nvPicPr>
        <p:blipFill rotWithShape="1">
          <a:blip r:embed="rId3">
            <a:alphaModFix/>
          </a:blip>
          <a:srcRect b="0" l="129" r="119" t="0"/>
          <a:stretch/>
        </p:blipFill>
        <p:spPr>
          <a:xfrm>
            <a:off x="6475424" y="750925"/>
            <a:ext cx="2294501" cy="22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24d6e40a7d2_0_45"/>
          <p:cNvPicPr preferRelativeResize="0"/>
          <p:nvPr/>
        </p:nvPicPr>
        <p:blipFill rotWithShape="1">
          <a:blip r:embed="rId4">
            <a:alphaModFix/>
          </a:blip>
          <a:srcRect b="0" l="119" r="129" t="0"/>
          <a:stretch/>
        </p:blipFill>
        <p:spPr>
          <a:xfrm>
            <a:off x="3438150" y="766763"/>
            <a:ext cx="2257125" cy="225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24d6e40a7d2_0_45"/>
          <p:cNvPicPr preferRelativeResize="0"/>
          <p:nvPr/>
        </p:nvPicPr>
        <p:blipFill rotWithShape="1">
          <a:blip r:embed="rId5">
            <a:alphaModFix/>
          </a:blip>
          <a:srcRect b="0" l="612" r="622" t="0"/>
          <a:stretch/>
        </p:blipFill>
        <p:spPr>
          <a:xfrm>
            <a:off x="569600" y="766774"/>
            <a:ext cx="2257126" cy="225710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24d6e40a7d2_0_45"/>
          <p:cNvSpPr/>
          <p:nvPr/>
        </p:nvSpPr>
        <p:spPr>
          <a:xfrm>
            <a:off x="1557825" y="2060025"/>
            <a:ext cx="515100" cy="9639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24d6e40a7d2_0_45"/>
          <p:cNvSpPr/>
          <p:nvPr/>
        </p:nvSpPr>
        <p:spPr>
          <a:xfrm>
            <a:off x="4393525" y="2060025"/>
            <a:ext cx="515100" cy="9639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24d6e40a7d2_0_45"/>
          <p:cNvSpPr/>
          <p:nvPr/>
        </p:nvSpPr>
        <p:spPr>
          <a:xfrm>
            <a:off x="7462200" y="2060025"/>
            <a:ext cx="515100" cy="9639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9" name="Google Shape;199;g24d6e40a7d2_0_45"/>
          <p:cNvCxnSpPr/>
          <p:nvPr/>
        </p:nvCxnSpPr>
        <p:spPr>
          <a:xfrm>
            <a:off x="1566250" y="3031300"/>
            <a:ext cx="75900" cy="2280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g24d6e40a7d2_0_45"/>
          <p:cNvCxnSpPr/>
          <p:nvPr/>
        </p:nvCxnSpPr>
        <p:spPr>
          <a:xfrm>
            <a:off x="2089900" y="3031300"/>
            <a:ext cx="608100" cy="2280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g24d6e40a7d2_0_45"/>
          <p:cNvCxnSpPr/>
          <p:nvPr/>
        </p:nvCxnSpPr>
        <p:spPr>
          <a:xfrm>
            <a:off x="4395600" y="3031300"/>
            <a:ext cx="278700" cy="2112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g24d6e40a7d2_0_45"/>
          <p:cNvCxnSpPr/>
          <p:nvPr/>
        </p:nvCxnSpPr>
        <p:spPr>
          <a:xfrm>
            <a:off x="4910800" y="3031300"/>
            <a:ext cx="785400" cy="2028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g24d6e40a7d2_0_45"/>
          <p:cNvCxnSpPr/>
          <p:nvPr/>
        </p:nvCxnSpPr>
        <p:spPr>
          <a:xfrm>
            <a:off x="7469875" y="3048200"/>
            <a:ext cx="278700" cy="2028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g24d6e40a7d2_0_45"/>
          <p:cNvCxnSpPr/>
          <p:nvPr/>
        </p:nvCxnSpPr>
        <p:spPr>
          <a:xfrm>
            <a:off x="7993525" y="3039750"/>
            <a:ext cx="768600" cy="2112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5" name="Google Shape;205;g24d6e40a7d2_0_45"/>
          <p:cNvPicPr preferRelativeResize="0"/>
          <p:nvPr/>
        </p:nvPicPr>
        <p:blipFill rotWithShape="1">
          <a:blip r:embed="rId5">
            <a:alphaModFix/>
          </a:blip>
          <a:srcRect b="0" l="39785" r="33606" t="57294"/>
          <a:stretch/>
        </p:blipFill>
        <p:spPr>
          <a:xfrm>
            <a:off x="1642150" y="3266684"/>
            <a:ext cx="1063700" cy="1686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24d6e40a7d2_0_45"/>
          <p:cNvPicPr preferRelativeResize="0"/>
          <p:nvPr/>
        </p:nvPicPr>
        <p:blipFill rotWithShape="1">
          <a:blip r:embed="rId4">
            <a:alphaModFix/>
          </a:blip>
          <a:srcRect b="0" l="41461" r="35774" t="57294"/>
          <a:stretch/>
        </p:blipFill>
        <p:spPr>
          <a:xfrm>
            <a:off x="4674300" y="3249875"/>
            <a:ext cx="1020974" cy="191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24d6e40a7d2_0_45"/>
          <p:cNvPicPr preferRelativeResize="0"/>
          <p:nvPr/>
        </p:nvPicPr>
        <p:blipFill rotWithShape="1">
          <a:blip r:embed="rId3">
            <a:alphaModFix/>
          </a:blip>
          <a:srcRect b="0" l="43027" r="34579" t="57885"/>
          <a:stretch/>
        </p:blipFill>
        <p:spPr>
          <a:xfrm>
            <a:off x="7748576" y="3250975"/>
            <a:ext cx="1020975" cy="1910538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24d6e40a7d2_0_45"/>
          <p:cNvSpPr/>
          <p:nvPr/>
        </p:nvSpPr>
        <p:spPr>
          <a:xfrm>
            <a:off x="3353925" y="469400"/>
            <a:ext cx="2453100" cy="46740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202729"/>
      </a:lt1>
      <a:dk2>
        <a:srgbClr val="A7A7A7"/>
      </a:dk2>
      <a:lt2>
        <a:srgbClr val="535353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